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72" r:id="rId12"/>
    <p:sldId id="273" r:id="rId13"/>
    <p:sldId id="274" r:id="rId14"/>
    <p:sldId id="275" r:id="rId15"/>
    <p:sldId id="268" r:id="rId16"/>
    <p:sldId id="269" r:id="rId17"/>
    <p:sldId id="271"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varScale="1">
        <p:scale>
          <a:sx n="48" d="100"/>
          <a:sy n="48" d="100"/>
        </p:scale>
        <p:origin x="67" y="11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B87ED1-48DB-40D9-ABD2-0051C563CF1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D32C614-605F-4236-8D62-CB617CEEECC3}">
      <dgm:prSet/>
      <dgm:spPr/>
      <dgm:t>
        <a:bodyPr/>
        <a:lstStyle/>
        <a:p>
          <a:r>
            <a:rPr lang="en-US"/>
            <a:t>The previous examples are current solutions to the last delivery problem that try to minimize the cost of deliveries.</a:t>
          </a:r>
        </a:p>
      </dgm:t>
    </dgm:pt>
    <dgm:pt modelId="{D212ACEE-29E4-411A-A97B-4F4AE1385A09}" type="parTrans" cxnId="{7579FE8E-60F6-44E3-9902-09E1044C5E95}">
      <dgm:prSet/>
      <dgm:spPr/>
      <dgm:t>
        <a:bodyPr/>
        <a:lstStyle/>
        <a:p>
          <a:endParaRPr lang="en-US"/>
        </a:p>
      </dgm:t>
    </dgm:pt>
    <dgm:pt modelId="{ECCA5B64-61C0-4E6B-B2ED-16F28A34D046}" type="sibTrans" cxnId="{7579FE8E-60F6-44E3-9902-09E1044C5E95}">
      <dgm:prSet/>
      <dgm:spPr/>
      <dgm:t>
        <a:bodyPr/>
        <a:lstStyle/>
        <a:p>
          <a:endParaRPr lang="en-US"/>
        </a:p>
      </dgm:t>
    </dgm:pt>
    <dgm:pt modelId="{ABF6DB92-0076-46CB-8B1D-1013721C2AF6}">
      <dgm:prSet/>
      <dgm:spPr/>
      <dgm:t>
        <a:bodyPr/>
        <a:lstStyle/>
        <a:p>
          <a:r>
            <a:rPr lang="en-US"/>
            <a:t>My solution try to build on these, using a pin approach, and comes with more features such as:</a:t>
          </a:r>
        </a:p>
      </dgm:t>
    </dgm:pt>
    <dgm:pt modelId="{ADA2989D-D7F6-4242-8390-6C73D274E8D6}" type="parTrans" cxnId="{0CF5E7C5-F892-4BCC-BEE5-654B1F4A8125}">
      <dgm:prSet/>
      <dgm:spPr/>
      <dgm:t>
        <a:bodyPr/>
        <a:lstStyle/>
        <a:p>
          <a:endParaRPr lang="en-US"/>
        </a:p>
      </dgm:t>
    </dgm:pt>
    <dgm:pt modelId="{DD28AD63-7F5E-470C-B251-A3F02D535305}" type="sibTrans" cxnId="{0CF5E7C5-F892-4BCC-BEE5-654B1F4A8125}">
      <dgm:prSet/>
      <dgm:spPr/>
      <dgm:t>
        <a:bodyPr/>
        <a:lstStyle/>
        <a:p>
          <a:endParaRPr lang="en-US"/>
        </a:p>
      </dgm:t>
    </dgm:pt>
    <dgm:pt modelId="{0D64A5F9-F788-4600-8F66-C332759AB749}">
      <dgm:prSet/>
      <dgm:spPr/>
      <dgm:t>
        <a:bodyPr/>
        <a:lstStyle/>
        <a:p>
          <a:r>
            <a:rPr lang="en-US" dirty="0"/>
            <a:t>Total control over the smart locker –</a:t>
          </a:r>
          <a:r>
            <a:rPr lang="en-US" dirty="0">
              <a:solidFill>
                <a:schemeClr val="accent6"/>
              </a:solidFill>
            </a:rPr>
            <a:t>Status Completed</a:t>
          </a:r>
        </a:p>
      </dgm:t>
    </dgm:pt>
    <dgm:pt modelId="{E0C5ACF7-A4D3-4854-A93F-9DDA8286250F}" type="parTrans" cxnId="{74AA957B-4F10-4764-81F5-1240C55A393B}">
      <dgm:prSet/>
      <dgm:spPr/>
      <dgm:t>
        <a:bodyPr/>
        <a:lstStyle/>
        <a:p>
          <a:endParaRPr lang="en-US"/>
        </a:p>
      </dgm:t>
    </dgm:pt>
    <dgm:pt modelId="{6878486C-CDFF-4812-9151-21EBD824B5CA}" type="sibTrans" cxnId="{74AA957B-4F10-4764-81F5-1240C55A393B}">
      <dgm:prSet/>
      <dgm:spPr/>
      <dgm:t>
        <a:bodyPr/>
        <a:lstStyle/>
        <a:p>
          <a:endParaRPr lang="en-US"/>
        </a:p>
      </dgm:t>
    </dgm:pt>
    <dgm:pt modelId="{495DE0A6-2321-47C8-8708-57C631E4F45F}">
      <dgm:prSet/>
      <dgm:spPr/>
      <dgm:t>
        <a:bodyPr/>
        <a:lstStyle/>
        <a:p>
          <a:r>
            <a:rPr lang="en-US" dirty="0"/>
            <a:t>Full notification system for every action that happens to the locker (pickup/delivery/power outrage)- </a:t>
          </a:r>
          <a:r>
            <a:rPr lang="en-US" dirty="0">
              <a:solidFill>
                <a:schemeClr val="accent6"/>
              </a:solidFill>
            </a:rPr>
            <a:t>Status Completed</a:t>
          </a:r>
          <a:endParaRPr lang="en-US" dirty="0"/>
        </a:p>
      </dgm:t>
    </dgm:pt>
    <dgm:pt modelId="{0B019851-762F-49AE-8A9C-2F1B023CF962}" type="parTrans" cxnId="{090EF628-3D53-495D-BD47-A50E3A9ED9E0}">
      <dgm:prSet/>
      <dgm:spPr/>
      <dgm:t>
        <a:bodyPr/>
        <a:lstStyle/>
        <a:p>
          <a:endParaRPr lang="en-US"/>
        </a:p>
      </dgm:t>
    </dgm:pt>
    <dgm:pt modelId="{4EB06E3E-0956-4FC5-BF73-87DAE0BEC4EF}" type="sibTrans" cxnId="{090EF628-3D53-495D-BD47-A50E3A9ED9E0}">
      <dgm:prSet/>
      <dgm:spPr/>
      <dgm:t>
        <a:bodyPr/>
        <a:lstStyle/>
        <a:p>
          <a:endParaRPr lang="en-US"/>
        </a:p>
      </dgm:t>
    </dgm:pt>
    <dgm:pt modelId="{E0313A22-3AC8-4A41-B51F-EB7B1D6171FD}">
      <dgm:prSet/>
      <dgm:spPr/>
      <dgm:t>
        <a:bodyPr/>
        <a:lstStyle/>
        <a:p>
          <a:r>
            <a:rPr lang="en-US" dirty="0"/>
            <a:t>Ability to let others pick items for you if you are not home (friends) or the locker losses power - </a:t>
          </a:r>
          <a:r>
            <a:rPr lang="en-US" dirty="0">
              <a:solidFill>
                <a:schemeClr val="accent6"/>
              </a:solidFill>
            </a:rPr>
            <a:t>Status Completed</a:t>
          </a:r>
          <a:endParaRPr lang="en-US" dirty="0"/>
        </a:p>
      </dgm:t>
    </dgm:pt>
    <dgm:pt modelId="{348772FD-68B0-4E05-9D0C-9C66B59EB95F}" type="parTrans" cxnId="{3ECBEF6B-1301-4719-B034-0A98D62DEFB2}">
      <dgm:prSet/>
      <dgm:spPr/>
      <dgm:t>
        <a:bodyPr/>
        <a:lstStyle/>
        <a:p>
          <a:endParaRPr lang="en-US"/>
        </a:p>
      </dgm:t>
    </dgm:pt>
    <dgm:pt modelId="{BFBCAF23-993D-4BAB-8D2B-F3038B8CAA1E}" type="sibTrans" cxnId="{3ECBEF6B-1301-4719-B034-0A98D62DEFB2}">
      <dgm:prSet/>
      <dgm:spPr/>
      <dgm:t>
        <a:bodyPr/>
        <a:lstStyle/>
        <a:p>
          <a:endParaRPr lang="en-US"/>
        </a:p>
      </dgm:t>
    </dgm:pt>
    <dgm:pt modelId="{052E68E8-C41B-4CE5-8023-36F429549D17}">
      <dgm:prSet/>
      <dgm:spPr/>
      <dgm:t>
        <a:bodyPr/>
        <a:lstStyle/>
        <a:p>
          <a:r>
            <a:rPr lang="en-US" dirty="0"/>
            <a:t>Ability to track who delivered your parcel (Courier company and time)-Status completed - </a:t>
          </a:r>
          <a:r>
            <a:rPr lang="en-US" dirty="0">
              <a:solidFill>
                <a:schemeClr val="accent6"/>
              </a:solidFill>
            </a:rPr>
            <a:t>Status Completed</a:t>
          </a:r>
          <a:endParaRPr lang="en-US" dirty="0"/>
        </a:p>
      </dgm:t>
    </dgm:pt>
    <dgm:pt modelId="{0174B543-6FFB-4F58-8057-16558EDFC550}" type="parTrans" cxnId="{DEC048F7-E84B-49D5-8EE9-83338F945092}">
      <dgm:prSet/>
      <dgm:spPr/>
      <dgm:t>
        <a:bodyPr/>
        <a:lstStyle/>
        <a:p>
          <a:endParaRPr lang="en-US"/>
        </a:p>
      </dgm:t>
    </dgm:pt>
    <dgm:pt modelId="{4F1F5E1B-6C41-470C-8D15-A1243E2F6D7D}" type="sibTrans" cxnId="{DEC048F7-E84B-49D5-8EE9-83338F945092}">
      <dgm:prSet/>
      <dgm:spPr/>
      <dgm:t>
        <a:bodyPr/>
        <a:lstStyle/>
        <a:p>
          <a:endParaRPr lang="en-US"/>
        </a:p>
      </dgm:t>
    </dgm:pt>
    <dgm:pt modelId="{AA393C5B-5761-4166-B71A-F9EC47562E91}">
      <dgm:prSet/>
      <dgm:spPr/>
      <dgm:t>
        <a:bodyPr/>
        <a:lstStyle/>
        <a:p>
          <a:r>
            <a:rPr lang="en-US" dirty="0"/>
            <a:t>Ability to manually open/close the locker whenever you want and from anywhere in the world. </a:t>
          </a:r>
          <a:r>
            <a:rPr lang="en-US" dirty="0">
              <a:solidFill>
                <a:schemeClr val="accent2"/>
              </a:solidFill>
            </a:rPr>
            <a:t>- Status Completed (but not yet deployed) 	</a:t>
          </a:r>
        </a:p>
      </dgm:t>
    </dgm:pt>
    <dgm:pt modelId="{B9C6A4DF-D61C-4FFA-B5B5-B33C0EA0883C}" type="parTrans" cxnId="{6888E249-4C82-4D37-AE29-01D42D061782}">
      <dgm:prSet/>
      <dgm:spPr/>
      <dgm:t>
        <a:bodyPr/>
        <a:lstStyle/>
        <a:p>
          <a:endParaRPr lang="en-US"/>
        </a:p>
      </dgm:t>
    </dgm:pt>
    <dgm:pt modelId="{7385E0C3-CBD7-47CD-8103-2536C16AF865}" type="sibTrans" cxnId="{6888E249-4C82-4D37-AE29-01D42D061782}">
      <dgm:prSet/>
      <dgm:spPr/>
      <dgm:t>
        <a:bodyPr/>
        <a:lstStyle/>
        <a:p>
          <a:endParaRPr lang="en-US"/>
        </a:p>
      </dgm:t>
    </dgm:pt>
    <dgm:pt modelId="{EF2AB624-5E96-4811-BFE2-75DB59D58560}" type="pres">
      <dgm:prSet presAssocID="{80B87ED1-48DB-40D9-ABD2-0051C563CF15}" presName="linear" presStyleCnt="0">
        <dgm:presLayoutVars>
          <dgm:animLvl val="lvl"/>
          <dgm:resizeHandles val="exact"/>
        </dgm:presLayoutVars>
      </dgm:prSet>
      <dgm:spPr/>
    </dgm:pt>
    <dgm:pt modelId="{DF5B9E64-3D19-4133-8A6C-64D54EE81ED1}" type="pres">
      <dgm:prSet presAssocID="{1D32C614-605F-4236-8D62-CB617CEEECC3}" presName="parentText" presStyleLbl="node1" presStyleIdx="0" presStyleCnt="2">
        <dgm:presLayoutVars>
          <dgm:chMax val="0"/>
          <dgm:bulletEnabled val="1"/>
        </dgm:presLayoutVars>
      </dgm:prSet>
      <dgm:spPr/>
    </dgm:pt>
    <dgm:pt modelId="{6A61269F-0F08-4EBC-A4A8-42F22D8758D7}" type="pres">
      <dgm:prSet presAssocID="{ECCA5B64-61C0-4E6B-B2ED-16F28A34D046}" presName="spacer" presStyleCnt="0"/>
      <dgm:spPr/>
    </dgm:pt>
    <dgm:pt modelId="{92BFBA70-F15E-45AF-A4D5-D9DB04172A03}" type="pres">
      <dgm:prSet presAssocID="{ABF6DB92-0076-46CB-8B1D-1013721C2AF6}" presName="parentText" presStyleLbl="node1" presStyleIdx="1" presStyleCnt="2">
        <dgm:presLayoutVars>
          <dgm:chMax val="0"/>
          <dgm:bulletEnabled val="1"/>
        </dgm:presLayoutVars>
      </dgm:prSet>
      <dgm:spPr/>
    </dgm:pt>
    <dgm:pt modelId="{1CCDBBE6-3765-4932-9BCE-717E57504198}" type="pres">
      <dgm:prSet presAssocID="{ABF6DB92-0076-46CB-8B1D-1013721C2AF6}" presName="childText" presStyleLbl="revTx" presStyleIdx="0" presStyleCnt="1">
        <dgm:presLayoutVars>
          <dgm:bulletEnabled val="1"/>
        </dgm:presLayoutVars>
      </dgm:prSet>
      <dgm:spPr/>
    </dgm:pt>
  </dgm:ptLst>
  <dgm:cxnLst>
    <dgm:cxn modelId="{090EF628-3D53-495D-BD47-A50E3A9ED9E0}" srcId="{ABF6DB92-0076-46CB-8B1D-1013721C2AF6}" destId="{495DE0A6-2321-47C8-8708-57C631E4F45F}" srcOrd="1" destOrd="0" parTransId="{0B019851-762F-49AE-8A9C-2F1B023CF962}" sibTransId="{4EB06E3E-0956-4FC5-BF73-87DAE0BEC4EF}"/>
    <dgm:cxn modelId="{CD0BDF3F-D903-4C99-B20B-F721FCADECD3}" type="presOf" srcId="{80B87ED1-48DB-40D9-ABD2-0051C563CF15}" destId="{EF2AB624-5E96-4811-BFE2-75DB59D58560}" srcOrd="0" destOrd="0" presId="urn:microsoft.com/office/officeart/2005/8/layout/vList2"/>
    <dgm:cxn modelId="{6888E249-4C82-4D37-AE29-01D42D061782}" srcId="{ABF6DB92-0076-46CB-8B1D-1013721C2AF6}" destId="{AA393C5B-5761-4166-B71A-F9EC47562E91}" srcOrd="4" destOrd="0" parTransId="{B9C6A4DF-D61C-4FFA-B5B5-B33C0EA0883C}" sibTransId="{7385E0C3-CBD7-47CD-8103-2536C16AF865}"/>
    <dgm:cxn modelId="{3ECBEF6B-1301-4719-B034-0A98D62DEFB2}" srcId="{ABF6DB92-0076-46CB-8B1D-1013721C2AF6}" destId="{E0313A22-3AC8-4A41-B51F-EB7B1D6171FD}" srcOrd="2" destOrd="0" parTransId="{348772FD-68B0-4E05-9D0C-9C66B59EB95F}" sibTransId="{BFBCAF23-993D-4BAB-8D2B-F3038B8CAA1E}"/>
    <dgm:cxn modelId="{74AA957B-4F10-4764-81F5-1240C55A393B}" srcId="{ABF6DB92-0076-46CB-8B1D-1013721C2AF6}" destId="{0D64A5F9-F788-4600-8F66-C332759AB749}" srcOrd="0" destOrd="0" parTransId="{E0C5ACF7-A4D3-4854-A93F-9DDA8286250F}" sibTransId="{6878486C-CDFF-4812-9151-21EBD824B5CA}"/>
    <dgm:cxn modelId="{3D7BDE81-9F41-447C-BD51-AF6650439C37}" type="presOf" srcId="{495DE0A6-2321-47C8-8708-57C631E4F45F}" destId="{1CCDBBE6-3765-4932-9BCE-717E57504198}" srcOrd="0" destOrd="1" presId="urn:microsoft.com/office/officeart/2005/8/layout/vList2"/>
    <dgm:cxn modelId="{2978F289-F5F2-467D-B463-913F01CAD41C}" type="presOf" srcId="{1D32C614-605F-4236-8D62-CB617CEEECC3}" destId="{DF5B9E64-3D19-4133-8A6C-64D54EE81ED1}" srcOrd="0" destOrd="0" presId="urn:microsoft.com/office/officeart/2005/8/layout/vList2"/>
    <dgm:cxn modelId="{7579FE8E-60F6-44E3-9902-09E1044C5E95}" srcId="{80B87ED1-48DB-40D9-ABD2-0051C563CF15}" destId="{1D32C614-605F-4236-8D62-CB617CEEECC3}" srcOrd="0" destOrd="0" parTransId="{D212ACEE-29E4-411A-A97B-4F4AE1385A09}" sibTransId="{ECCA5B64-61C0-4E6B-B2ED-16F28A34D046}"/>
    <dgm:cxn modelId="{52252190-8415-463E-BB0C-EAE32F73570A}" type="presOf" srcId="{ABF6DB92-0076-46CB-8B1D-1013721C2AF6}" destId="{92BFBA70-F15E-45AF-A4D5-D9DB04172A03}" srcOrd="0" destOrd="0" presId="urn:microsoft.com/office/officeart/2005/8/layout/vList2"/>
    <dgm:cxn modelId="{EF27A49A-CFCE-463C-84FF-1E0F888AB2A1}" type="presOf" srcId="{0D64A5F9-F788-4600-8F66-C332759AB749}" destId="{1CCDBBE6-3765-4932-9BCE-717E57504198}" srcOrd="0" destOrd="0" presId="urn:microsoft.com/office/officeart/2005/8/layout/vList2"/>
    <dgm:cxn modelId="{2BD1B5AA-31CA-4D51-92C2-5B76AB0097CD}" type="presOf" srcId="{AA393C5B-5761-4166-B71A-F9EC47562E91}" destId="{1CCDBBE6-3765-4932-9BCE-717E57504198}" srcOrd="0" destOrd="4" presId="urn:microsoft.com/office/officeart/2005/8/layout/vList2"/>
    <dgm:cxn modelId="{8E4019BA-F0CA-49EA-959B-A4F803005AF4}" type="presOf" srcId="{E0313A22-3AC8-4A41-B51F-EB7B1D6171FD}" destId="{1CCDBBE6-3765-4932-9BCE-717E57504198}" srcOrd="0" destOrd="2" presId="urn:microsoft.com/office/officeart/2005/8/layout/vList2"/>
    <dgm:cxn modelId="{0CF5E7C5-F892-4BCC-BEE5-654B1F4A8125}" srcId="{80B87ED1-48DB-40D9-ABD2-0051C563CF15}" destId="{ABF6DB92-0076-46CB-8B1D-1013721C2AF6}" srcOrd="1" destOrd="0" parTransId="{ADA2989D-D7F6-4242-8390-6C73D274E8D6}" sibTransId="{DD28AD63-7F5E-470C-B251-A3F02D535305}"/>
    <dgm:cxn modelId="{BA082EED-4BF0-490C-89C8-536BE298CC91}" type="presOf" srcId="{052E68E8-C41B-4CE5-8023-36F429549D17}" destId="{1CCDBBE6-3765-4932-9BCE-717E57504198}" srcOrd="0" destOrd="3" presId="urn:microsoft.com/office/officeart/2005/8/layout/vList2"/>
    <dgm:cxn modelId="{DEC048F7-E84B-49D5-8EE9-83338F945092}" srcId="{ABF6DB92-0076-46CB-8B1D-1013721C2AF6}" destId="{052E68E8-C41B-4CE5-8023-36F429549D17}" srcOrd="3" destOrd="0" parTransId="{0174B543-6FFB-4F58-8057-16558EDFC550}" sibTransId="{4F1F5E1B-6C41-470C-8D15-A1243E2F6D7D}"/>
    <dgm:cxn modelId="{C960D918-6D2A-42FC-B7B9-450CDB230C4C}" type="presParOf" srcId="{EF2AB624-5E96-4811-BFE2-75DB59D58560}" destId="{DF5B9E64-3D19-4133-8A6C-64D54EE81ED1}" srcOrd="0" destOrd="0" presId="urn:microsoft.com/office/officeart/2005/8/layout/vList2"/>
    <dgm:cxn modelId="{B26ED194-ABA6-4560-AFFB-3FBAEEBDF18C}" type="presParOf" srcId="{EF2AB624-5E96-4811-BFE2-75DB59D58560}" destId="{6A61269F-0F08-4EBC-A4A8-42F22D8758D7}" srcOrd="1" destOrd="0" presId="urn:microsoft.com/office/officeart/2005/8/layout/vList2"/>
    <dgm:cxn modelId="{9117864A-1986-4EC1-9EBC-03226B069D23}" type="presParOf" srcId="{EF2AB624-5E96-4811-BFE2-75DB59D58560}" destId="{92BFBA70-F15E-45AF-A4D5-D9DB04172A03}" srcOrd="2" destOrd="0" presId="urn:microsoft.com/office/officeart/2005/8/layout/vList2"/>
    <dgm:cxn modelId="{B2EBAEC8-7E25-4FA5-BF7A-4D4469BEE810}" type="presParOf" srcId="{EF2AB624-5E96-4811-BFE2-75DB59D58560}" destId="{1CCDBBE6-3765-4932-9BCE-717E5750419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B9E64-3D19-4133-8A6C-64D54EE81ED1}">
      <dsp:nvSpPr>
        <dsp:cNvPr id="0" name=""/>
        <dsp:cNvSpPr/>
      </dsp:nvSpPr>
      <dsp:spPr>
        <a:xfrm>
          <a:off x="0" y="97992"/>
          <a:ext cx="6513603"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previous examples are current solutions to the last delivery problem that try to minimize the cost of deliveries.</a:t>
          </a:r>
        </a:p>
      </dsp:txBody>
      <dsp:txXfrm>
        <a:off x="64425" y="162417"/>
        <a:ext cx="6384753" cy="1190909"/>
      </dsp:txXfrm>
    </dsp:sp>
    <dsp:sp modelId="{92BFBA70-F15E-45AF-A4D5-D9DB04172A03}">
      <dsp:nvSpPr>
        <dsp:cNvPr id="0" name=""/>
        <dsp:cNvSpPr/>
      </dsp:nvSpPr>
      <dsp:spPr>
        <a:xfrm>
          <a:off x="0" y="1486872"/>
          <a:ext cx="6513603" cy="13197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My solution try to build on these, using a pin approach, and comes with more features such as:</a:t>
          </a:r>
        </a:p>
      </dsp:txBody>
      <dsp:txXfrm>
        <a:off x="64425" y="1551297"/>
        <a:ext cx="6384753" cy="1190909"/>
      </dsp:txXfrm>
    </dsp:sp>
    <dsp:sp modelId="{1CCDBBE6-3765-4932-9BCE-717E57504198}">
      <dsp:nvSpPr>
        <dsp:cNvPr id="0" name=""/>
        <dsp:cNvSpPr/>
      </dsp:nvSpPr>
      <dsp:spPr>
        <a:xfrm>
          <a:off x="0" y="2806632"/>
          <a:ext cx="6513603" cy="298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dirty="0"/>
            <a:t>Total control over the smart locker –</a:t>
          </a:r>
          <a:r>
            <a:rPr lang="en-US" sz="1900" kern="1200" dirty="0">
              <a:solidFill>
                <a:schemeClr val="accent6"/>
              </a:solidFill>
            </a:rPr>
            <a:t>Status Completed</a:t>
          </a:r>
        </a:p>
        <a:p>
          <a:pPr marL="171450" lvl="1" indent="-171450" algn="l" defTabSz="844550">
            <a:lnSpc>
              <a:spcPct val="90000"/>
            </a:lnSpc>
            <a:spcBef>
              <a:spcPct val="0"/>
            </a:spcBef>
            <a:spcAft>
              <a:spcPct val="20000"/>
            </a:spcAft>
            <a:buChar char="•"/>
          </a:pPr>
          <a:r>
            <a:rPr lang="en-US" sz="1900" kern="1200" dirty="0"/>
            <a:t>Full notification system for every action that happens to the locker (pickup/delivery/power outrage)- </a:t>
          </a:r>
          <a:r>
            <a:rPr lang="en-US" sz="1900" kern="1200" dirty="0">
              <a:solidFill>
                <a:schemeClr val="accent6"/>
              </a:solidFill>
            </a:rPr>
            <a:t>Status Completed</a:t>
          </a:r>
          <a:endParaRPr lang="en-US" sz="1900" kern="1200" dirty="0"/>
        </a:p>
        <a:p>
          <a:pPr marL="171450" lvl="1" indent="-171450" algn="l" defTabSz="844550">
            <a:lnSpc>
              <a:spcPct val="90000"/>
            </a:lnSpc>
            <a:spcBef>
              <a:spcPct val="0"/>
            </a:spcBef>
            <a:spcAft>
              <a:spcPct val="20000"/>
            </a:spcAft>
            <a:buChar char="•"/>
          </a:pPr>
          <a:r>
            <a:rPr lang="en-US" sz="1900" kern="1200" dirty="0"/>
            <a:t>Ability to let others pick items for you if you are not home (friends) or the locker losses power - </a:t>
          </a:r>
          <a:r>
            <a:rPr lang="en-US" sz="1900" kern="1200" dirty="0">
              <a:solidFill>
                <a:schemeClr val="accent6"/>
              </a:solidFill>
            </a:rPr>
            <a:t>Status Completed</a:t>
          </a:r>
          <a:endParaRPr lang="en-US" sz="1900" kern="1200" dirty="0"/>
        </a:p>
        <a:p>
          <a:pPr marL="171450" lvl="1" indent="-171450" algn="l" defTabSz="844550">
            <a:lnSpc>
              <a:spcPct val="90000"/>
            </a:lnSpc>
            <a:spcBef>
              <a:spcPct val="0"/>
            </a:spcBef>
            <a:spcAft>
              <a:spcPct val="20000"/>
            </a:spcAft>
            <a:buChar char="•"/>
          </a:pPr>
          <a:r>
            <a:rPr lang="en-US" sz="1900" kern="1200" dirty="0"/>
            <a:t>Ability to track who delivered your parcel (Courier company and time)-Status completed - </a:t>
          </a:r>
          <a:r>
            <a:rPr lang="en-US" sz="1900" kern="1200" dirty="0">
              <a:solidFill>
                <a:schemeClr val="accent6"/>
              </a:solidFill>
            </a:rPr>
            <a:t>Status Completed</a:t>
          </a:r>
          <a:endParaRPr lang="en-US" sz="1900" kern="1200" dirty="0"/>
        </a:p>
        <a:p>
          <a:pPr marL="171450" lvl="1" indent="-171450" algn="l" defTabSz="844550">
            <a:lnSpc>
              <a:spcPct val="90000"/>
            </a:lnSpc>
            <a:spcBef>
              <a:spcPct val="0"/>
            </a:spcBef>
            <a:spcAft>
              <a:spcPct val="20000"/>
            </a:spcAft>
            <a:buChar char="•"/>
          </a:pPr>
          <a:r>
            <a:rPr lang="en-US" sz="1900" kern="1200" dirty="0"/>
            <a:t>Ability to manually open/close the locker whenever you want and from anywhere in the world. </a:t>
          </a:r>
          <a:r>
            <a:rPr lang="en-US" sz="1900" kern="1200" dirty="0">
              <a:solidFill>
                <a:schemeClr val="accent2"/>
              </a:solidFill>
            </a:rPr>
            <a:t>- Status Completed (but not yet deployed) 	</a:t>
          </a:r>
        </a:p>
      </dsp:txBody>
      <dsp:txXfrm>
        <a:off x="0" y="2806632"/>
        <a:ext cx="6513603" cy="29808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17789-4B2F-41BB-8780-9AD0CB1605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F8A8462-A02C-420D-9EE0-EA4162164E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18D996-6FCF-4B98-8C7B-7C004B0DEB6E}"/>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B1325A3C-1D5D-4D4B-834E-82044D9765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FF0E43-639B-4518-957B-918D0542F984}"/>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226162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7658-B0E8-42F3-A504-C97C42CC447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07C119B-420B-4584-9CBE-10D1D34874D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3E6F43-7224-47DA-9FDC-83DC30BA172E}"/>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5FB9AF28-B52D-4CE4-A36D-B543824C22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F7096D9-32D9-4786-80F7-A8880C5DCFDC}"/>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005359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3F75E1-5260-4BD0-89FB-A786042916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9FDF3D-8E9C-4706-A145-C874AB452E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D2343F-335E-4485-A5B1-059826711E74}"/>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D3AA0448-2BDA-446B-8922-14FC03F48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E99C19-3152-452A-8846-3A5010B6D1B3}"/>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851053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0F1F-B049-48E6-BE04-07448849478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7D0634B-4470-4D75-AA92-460C9933CED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236EA3-0E67-4D3B-B49B-041A9A205743}"/>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60BA938A-4AB1-4867-B866-86234E91E3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CE029C-FE52-483F-9FFE-E95E9DF34BD5}"/>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89875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F64-7A1A-46A3-BC35-E60F69D14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5AEEA41-F03A-460C-B34C-5AF39362E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583E7A-FDE1-4ED4-8509-685E9B503F0B}"/>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EB26A8E9-929A-40D8-94BB-908C0443E1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3DEF2C-3458-4D72-8319-6793F38C022B}"/>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312144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D348-5FBC-4985-8B76-029859940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BDEE60-4149-496D-81C8-1B9883E421F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9BD3359-154D-44BD-8499-FE45CF6AA9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EC5BCF-F880-44D7-A413-09A5431621E7}"/>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6" name="Footer Placeholder 5">
            <a:extLst>
              <a:ext uri="{FF2B5EF4-FFF2-40B4-BE49-F238E27FC236}">
                <a16:creationId xmlns:a16="http://schemas.microsoft.com/office/drawing/2014/main" id="{0A822827-B874-4687-957A-8C7FF12FAB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F1EA64-AE24-4D25-B1C0-C00BE51AB821}"/>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55155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480F9-DED2-4427-99E1-F664876AE39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73A17D-ACFD-4FAB-8DC7-C8A787E66A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712498-FF15-4DFA-81A5-1B864C5460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C5A5E2-B8A0-48E1-87AF-C6EB0E12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DCEBC7-840C-4AED-9AA5-C18F0FC8CCC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74AB9A7-BC46-4B8D-853C-D0357D40F8FD}"/>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8" name="Footer Placeholder 7">
            <a:extLst>
              <a:ext uri="{FF2B5EF4-FFF2-40B4-BE49-F238E27FC236}">
                <a16:creationId xmlns:a16="http://schemas.microsoft.com/office/drawing/2014/main" id="{9149A898-7D48-4E3D-B4AC-481C2FE3930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357F9E1-4C9A-4ADC-9F42-871DEADDFEF8}"/>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266390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7476-87B0-45D2-90F8-4AB56AFD168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877D29B-6789-437B-9920-E6420DFBF256}"/>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4" name="Footer Placeholder 3">
            <a:extLst>
              <a:ext uri="{FF2B5EF4-FFF2-40B4-BE49-F238E27FC236}">
                <a16:creationId xmlns:a16="http://schemas.microsoft.com/office/drawing/2014/main" id="{4B5A42F4-EA01-4EF5-B913-D2A72D88A53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0C2EDA0-5CE0-4619-8A5F-E0D8831DCFC7}"/>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377768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6BD64C-DE09-48E8-943D-8752E8ECC1E5}"/>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3" name="Footer Placeholder 2">
            <a:extLst>
              <a:ext uri="{FF2B5EF4-FFF2-40B4-BE49-F238E27FC236}">
                <a16:creationId xmlns:a16="http://schemas.microsoft.com/office/drawing/2014/main" id="{EBC109BB-EE5C-4D1F-80AF-4180FA1662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2E47773-68E8-49B2-A1AE-C7F6CB04C865}"/>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639890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C641-3BB0-40ED-9FA1-1FE72C5C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B97CA5A-7101-46C2-AEC0-8E49E63AB1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CAED46-223C-4170-803E-1817A9CFF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3D1EAC-5CC1-46A8-9A9B-6E71A16FDA9C}"/>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6" name="Footer Placeholder 5">
            <a:extLst>
              <a:ext uri="{FF2B5EF4-FFF2-40B4-BE49-F238E27FC236}">
                <a16:creationId xmlns:a16="http://schemas.microsoft.com/office/drawing/2014/main" id="{7D98489A-A721-43AE-B84E-7E5AEBC8CB3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2E7017-9517-42AF-90E0-F260908BEAB1}"/>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425896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E846-5D66-4218-BABF-E84C804DC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397E2F-D6FF-4464-99EE-0AC11B615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95C337-3A27-409D-A189-568C7A382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E36732-8CCC-418C-9FA8-78DB22D3DDBD}"/>
              </a:ext>
            </a:extLst>
          </p:cNvPr>
          <p:cNvSpPr>
            <a:spLocks noGrp="1"/>
          </p:cNvSpPr>
          <p:nvPr>
            <p:ph type="dt" sz="half" idx="10"/>
          </p:nvPr>
        </p:nvSpPr>
        <p:spPr/>
        <p:txBody>
          <a:bodyPr/>
          <a:lstStyle/>
          <a:p>
            <a:fld id="{050A374B-1AAF-4479-A1DB-FE686BFD93D8}" type="datetimeFigureOut">
              <a:rPr lang="en-GB" smtClean="0"/>
              <a:t>23/04/2019</a:t>
            </a:fld>
            <a:endParaRPr lang="en-GB"/>
          </a:p>
        </p:txBody>
      </p:sp>
      <p:sp>
        <p:nvSpPr>
          <p:cNvPr id="6" name="Footer Placeholder 5">
            <a:extLst>
              <a:ext uri="{FF2B5EF4-FFF2-40B4-BE49-F238E27FC236}">
                <a16:creationId xmlns:a16="http://schemas.microsoft.com/office/drawing/2014/main" id="{1E2964E7-43EB-49C5-962A-9D619DD752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F850E1-E1CB-4277-95E7-6A4107BF3496}"/>
              </a:ext>
            </a:extLst>
          </p:cNvPr>
          <p:cNvSpPr>
            <a:spLocks noGrp="1"/>
          </p:cNvSpPr>
          <p:nvPr>
            <p:ph type="sldNum" sz="quarter" idx="12"/>
          </p:nvPr>
        </p:nvSpPr>
        <p:spPr/>
        <p:txBody>
          <a:bodyPr/>
          <a:lstStyle/>
          <a:p>
            <a:fld id="{1BE4D2A8-1213-49DA-813D-AFFCD215E301}" type="slidenum">
              <a:rPr lang="en-GB" smtClean="0"/>
              <a:t>‹#›</a:t>
            </a:fld>
            <a:endParaRPr lang="en-GB"/>
          </a:p>
        </p:txBody>
      </p:sp>
    </p:spTree>
    <p:extLst>
      <p:ext uri="{BB962C8B-B14F-4D97-AF65-F5344CB8AC3E}">
        <p14:creationId xmlns:p14="http://schemas.microsoft.com/office/powerpoint/2010/main" val="1866791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7E8E43-F58C-42DD-9DB0-6976D00BF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606729-181B-4003-911C-FA063F48D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2EEEB7-5852-4763-BFBE-731ABCBC85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0A374B-1AAF-4479-A1DB-FE686BFD93D8}" type="datetimeFigureOut">
              <a:rPr lang="en-GB" smtClean="0"/>
              <a:t>23/04/2019</a:t>
            </a:fld>
            <a:endParaRPr lang="en-GB"/>
          </a:p>
        </p:txBody>
      </p:sp>
      <p:sp>
        <p:nvSpPr>
          <p:cNvPr id="5" name="Footer Placeholder 4">
            <a:extLst>
              <a:ext uri="{FF2B5EF4-FFF2-40B4-BE49-F238E27FC236}">
                <a16:creationId xmlns:a16="http://schemas.microsoft.com/office/drawing/2014/main" id="{C2B5CF35-20A7-4E06-A9EB-5B90F1BA3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F099BE7-12A3-4D93-906B-8046E4662C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4D2A8-1213-49DA-813D-AFFCD215E301}" type="slidenum">
              <a:rPr lang="en-GB" smtClean="0"/>
              <a:t>‹#›</a:t>
            </a:fld>
            <a:endParaRPr lang="en-GB"/>
          </a:p>
        </p:txBody>
      </p:sp>
    </p:spTree>
    <p:extLst>
      <p:ext uri="{BB962C8B-B14F-4D97-AF65-F5344CB8AC3E}">
        <p14:creationId xmlns:p14="http://schemas.microsoft.com/office/powerpoint/2010/main" val="3120359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5C6ED6-8033-4CC3-85B7-1020357A8AAE}"/>
              </a:ext>
            </a:extLst>
          </p:cNvPr>
          <p:cNvSpPr>
            <a:spLocks noGrp="1"/>
          </p:cNvSpPr>
          <p:nvPr>
            <p:ph type="ctrTitle"/>
          </p:nvPr>
        </p:nvSpPr>
        <p:spPr>
          <a:xfrm>
            <a:off x="3045368" y="2043663"/>
            <a:ext cx="6105194" cy="2031055"/>
          </a:xfrm>
        </p:spPr>
        <p:txBody>
          <a:bodyPr>
            <a:normAutofit/>
          </a:bodyPr>
          <a:lstStyle/>
          <a:p>
            <a:r>
              <a:rPr lang="en-US" sz="3300" dirty="0">
                <a:solidFill>
                  <a:srgbClr val="FFFFFF"/>
                </a:solidFill>
              </a:rPr>
              <a:t>Smart personal Lockers of tomorrow</a:t>
            </a:r>
            <a:br>
              <a:rPr lang="en-US" sz="3300" dirty="0">
                <a:solidFill>
                  <a:srgbClr val="FFFFFF"/>
                </a:solidFill>
              </a:rPr>
            </a:br>
            <a:r>
              <a:rPr lang="en-US" sz="3300" dirty="0">
                <a:solidFill>
                  <a:srgbClr val="FFFFFF"/>
                </a:solidFill>
              </a:rPr>
              <a:t>An application of IoT at scale in real world</a:t>
            </a:r>
            <a:endParaRPr lang="en-GB" sz="3300" dirty="0">
              <a:solidFill>
                <a:srgbClr val="FFFFFF"/>
              </a:solidFill>
            </a:endParaRPr>
          </a:p>
        </p:txBody>
      </p:sp>
    </p:spTree>
    <p:extLst>
      <p:ext uri="{BB962C8B-B14F-4D97-AF65-F5344CB8AC3E}">
        <p14:creationId xmlns:p14="http://schemas.microsoft.com/office/powerpoint/2010/main" val="414273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65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352F0B-1FCF-4DF1-96FA-B04A10C223B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Software-Understanding IoT first</a:t>
            </a:r>
          </a:p>
        </p:txBody>
      </p:sp>
      <p:pic>
        <p:nvPicPr>
          <p:cNvPr id="6" name="Content Placeholder 5" descr="A screenshot of a cell phone&#10;&#10;Description generated with very high confidence">
            <a:extLst>
              <a:ext uri="{FF2B5EF4-FFF2-40B4-BE49-F238E27FC236}">
                <a16:creationId xmlns:a16="http://schemas.microsoft.com/office/drawing/2014/main" id="{F100B66B-9CF4-4434-A45E-E182EFF25D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0488" y="321390"/>
            <a:ext cx="6990219" cy="3302879"/>
          </a:xfrm>
          <a:prstGeom prst="rect">
            <a:avLst/>
          </a:prstGeom>
        </p:spPr>
      </p:pic>
      <p:sp>
        <p:nvSpPr>
          <p:cNvPr id="4" name="Text Placeholder 3">
            <a:extLst>
              <a:ext uri="{FF2B5EF4-FFF2-40B4-BE49-F238E27FC236}">
                <a16:creationId xmlns:a16="http://schemas.microsoft.com/office/drawing/2014/main" id="{9BD8BDF7-2129-4B12-A17B-1CA002624D87}"/>
              </a:ext>
            </a:extLst>
          </p:cNvPr>
          <p:cNvSpPr>
            <a:spLocks noGrp="1"/>
          </p:cNvSpPr>
          <p:nvPr>
            <p:ph type="body" sz="half" idx="2"/>
          </p:nvPr>
        </p:nvSpPr>
        <p:spPr>
          <a:xfrm>
            <a:off x="4038600" y="3565321"/>
            <a:ext cx="7188199" cy="2611642"/>
          </a:xfrm>
        </p:spPr>
        <p:txBody>
          <a:bodyPr vert="horz" lIns="91440" tIns="45720" rIns="91440" bIns="45720" rtlCol="0">
            <a:normAutofit fontScale="47500" lnSpcReduction="20000"/>
          </a:bodyPr>
          <a:lstStyle/>
          <a:p>
            <a:r>
              <a:rPr lang="en-US" sz="1800" dirty="0"/>
              <a:t>Let me explain a bit what happens here. For example purposes, let’s consider that we want to send a message from Device 1 to Device 2, the only thing we know is the Device 2 name</a:t>
            </a:r>
          </a:p>
          <a:p>
            <a:pPr indent="-228600">
              <a:buFont typeface="Arial" panose="020B0604020202020204" pitchFamily="34" charset="0"/>
              <a:buChar char="•"/>
            </a:pPr>
            <a:r>
              <a:rPr lang="en-US" sz="1800" dirty="0"/>
              <a:t>First we send the message containing the following info:</a:t>
            </a:r>
          </a:p>
          <a:p>
            <a:pPr lvl="1" indent="-228600">
              <a:buFont typeface="Arial" panose="020B0604020202020204" pitchFamily="34" charset="0"/>
              <a:buChar char="•"/>
            </a:pPr>
            <a:r>
              <a:rPr lang="en-US" sz="1600" dirty="0"/>
              <a:t> Payload-the information </a:t>
            </a:r>
          </a:p>
          <a:p>
            <a:pPr lvl="1" indent="-228600">
              <a:buFont typeface="Arial" panose="020B0604020202020204" pitchFamily="34" charset="0"/>
              <a:buChar char="•"/>
            </a:pPr>
            <a:r>
              <a:rPr lang="en-US" sz="1600" dirty="0"/>
              <a:t>Name of the sender-Device 1 along with the </a:t>
            </a:r>
          </a:p>
          <a:p>
            <a:pPr lvl="1" indent="-228600">
              <a:buFont typeface="Arial" panose="020B0604020202020204" pitchFamily="34" charset="0"/>
              <a:buChar char="•"/>
            </a:pPr>
            <a:r>
              <a:rPr lang="en-US" sz="1600" dirty="0"/>
              <a:t>Name of the target-Device 2</a:t>
            </a:r>
          </a:p>
          <a:p>
            <a:pPr lvl="1" indent="-228600">
              <a:buFont typeface="Arial" panose="020B0604020202020204" pitchFamily="34" charset="0"/>
              <a:buChar char="•"/>
            </a:pPr>
            <a:r>
              <a:rPr lang="en-US" sz="1600" dirty="0"/>
              <a:t>Topic-to be routed through the correct rule</a:t>
            </a:r>
          </a:p>
          <a:p>
            <a:pPr indent="-228600">
              <a:buFont typeface="Arial" panose="020B0604020202020204" pitchFamily="34" charset="0"/>
              <a:buChar char="•"/>
            </a:pPr>
            <a:r>
              <a:rPr lang="en-US" sz="1800" dirty="0"/>
              <a:t>The message gets to the IoT hub which looks for the Topic and sends it to the specific topic endpoint. </a:t>
            </a:r>
          </a:p>
          <a:p>
            <a:pPr indent="-228600">
              <a:buFont typeface="Arial" panose="020B0604020202020204" pitchFamily="34" charset="0"/>
              <a:buChar char="•"/>
            </a:pPr>
            <a:r>
              <a:rPr lang="en-US" sz="1800" dirty="0"/>
              <a:t>The endpoint is actually a Service bus Queue on which I have attached a serverless azure function which process the messages in the queue</a:t>
            </a:r>
          </a:p>
          <a:p>
            <a:pPr indent="-228600">
              <a:buFont typeface="Arial" panose="020B0604020202020204" pitchFamily="34" charset="0"/>
              <a:buChar char="•"/>
            </a:pPr>
            <a:r>
              <a:rPr lang="en-US" sz="1800" dirty="0"/>
              <a:t>The azure function then creates a proxy of the IoT Hub in the cloud to be able to forward the message to the target device</a:t>
            </a:r>
          </a:p>
          <a:p>
            <a:pPr indent="-228600">
              <a:buFont typeface="Arial" panose="020B0604020202020204" pitchFamily="34" charset="0"/>
              <a:buChar char="•"/>
            </a:pPr>
            <a:r>
              <a:rPr lang="en-US" sz="1800" dirty="0"/>
              <a:t>Device 2 listens every 10 seconds for messages for it and acts accordingly. In my specific case, it contacts the Pi </a:t>
            </a:r>
            <a:r>
              <a:rPr lang="en-US" sz="1800" dirty="0" err="1"/>
              <a:t>api</a:t>
            </a:r>
            <a:r>
              <a:rPr lang="en-US" sz="1800" dirty="0"/>
              <a:t> server.</a:t>
            </a:r>
          </a:p>
          <a:p>
            <a:pPr indent="-228600">
              <a:buFont typeface="Arial" panose="020B0604020202020204" pitchFamily="34" charset="0"/>
              <a:buChar char="•"/>
            </a:pPr>
            <a:r>
              <a:rPr lang="en-US" sz="1800" dirty="0"/>
              <a:t>The </a:t>
            </a:r>
            <a:r>
              <a:rPr lang="en-US" sz="1800" dirty="0" err="1"/>
              <a:t>api</a:t>
            </a:r>
            <a:r>
              <a:rPr lang="en-US" sz="1800" dirty="0"/>
              <a:t> server controls directly the pins the its controllers so basically a request to open the locker will not only produce a http</a:t>
            </a:r>
          </a:p>
          <a:p>
            <a:r>
              <a:rPr lang="en-US" sz="1800" dirty="0"/>
              <a:t> response message but actually action the pins of the PI and produce a http response message.</a:t>
            </a:r>
          </a:p>
        </p:txBody>
      </p:sp>
    </p:spTree>
    <p:extLst>
      <p:ext uri="{BB962C8B-B14F-4D97-AF65-F5344CB8AC3E}">
        <p14:creationId xmlns:p14="http://schemas.microsoft.com/office/powerpoint/2010/main" val="2978082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6E1D523-5C27-4001-AE21-57C3A4A752FA}"/>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r>
              <a:rPr lang="en-US" sz="4100" kern="1200" dirty="0">
                <a:solidFill>
                  <a:srgbClr val="FFFFFF"/>
                </a:solidFill>
                <a:latin typeface="+mj-lt"/>
                <a:ea typeface="+mj-ea"/>
                <a:cs typeface="+mj-cs"/>
              </a:rPr>
              <a:t>Technologies used along with software design patterns used</a:t>
            </a:r>
          </a:p>
        </p:txBody>
      </p:sp>
      <p:sp>
        <p:nvSpPr>
          <p:cNvPr id="3" name="Subtitle 2">
            <a:extLst>
              <a:ext uri="{FF2B5EF4-FFF2-40B4-BE49-F238E27FC236}">
                <a16:creationId xmlns:a16="http://schemas.microsoft.com/office/drawing/2014/main" id="{B08801B7-07DD-45CD-8E99-D361701F07DA}"/>
              </a:ext>
            </a:extLst>
          </p:cNvPr>
          <p:cNvSpPr>
            <a:spLocks noGrp="1"/>
          </p:cNvSpPr>
          <p:nvPr>
            <p:ph type="subTitle" idx="1"/>
          </p:nvPr>
        </p:nvSpPr>
        <p:spPr>
          <a:xfrm>
            <a:off x="6090574" y="801866"/>
            <a:ext cx="5306084" cy="5230634"/>
          </a:xfrm>
        </p:spPr>
        <p:txBody>
          <a:bodyPr vert="horz" lIns="91440" tIns="45720" rIns="91440" bIns="45720" rtlCol="0" anchor="ctr">
            <a:normAutofit/>
          </a:bodyPr>
          <a:lstStyle/>
          <a:p>
            <a:pPr indent="-228600" algn="l">
              <a:buFont typeface="Arial" panose="020B0604020202020204" pitchFamily="34" charset="0"/>
              <a:buChar char="•"/>
            </a:pPr>
            <a:r>
              <a:rPr lang="en-US" dirty="0">
                <a:solidFill>
                  <a:srgbClr val="000000"/>
                </a:solidFill>
              </a:rPr>
              <a:t>Azure services – IoT hub, Serverless Azure Functions, Service bus queues</a:t>
            </a:r>
          </a:p>
          <a:p>
            <a:pPr indent="-228600" algn="l">
              <a:buFont typeface="Arial" panose="020B0604020202020204" pitchFamily="34" charset="0"/>
              <a:buChar char="•"/>
            </a:pPr>
            <a:r>
              <a:rPr lang="en-US" dirty="0">
                <a:solidFill>
                  <a:srgbClr val="000000"/>
                </a:solidFill>
              </a:rPr>
              <a:t>Xamarin forms for locker app and phone app</a:t>
            </a:r>
          </a:p>
          <a:p>
            <a:pPr indent="-228600" algn="l">
              <a:buFont typeface="Arial" panose="020B0604020202020204" pitchFamily="34" charset="0"/>
              <a:buChar char="•"/>
            </a:pPr>
            <a:r>
              <a:rPr lang="en-US" dirty="0">
                <a:solidFill>
                  <a:srgbClr val="000000"/>
                </a:solidFill>
              </a:rPr>
              <a:t>Node </a:t>
            </a:r>
            <a:r>
              <a:rPr lang="en-US" dirty="0" err="1">
                <a:solidFill>
                  <a:srgbClr val="000000"/>
                </a:solidFill>
              </a:rPr>
              <a:t>js</a:t>
            </a:r>
            <a:r>
              <a:rPr lang="en-US" dirty="0">
                <a:solidFill>
                  <a:srgbClr val="000000"/>
                </a:solidFill>
              </a:rPr>
              <a:t> for all the cloud </a:t>
            </a:r>
            <a:r>
              <a:rPr lang="en-US" dirty="0" err="1">
                <a:solidFill>
                  <a:srgbClr val="000000"/>
                </a:solidFill>
              </a:rPr>
              <a:t>apis</a:t>
            </a:r>
            <a:endParaRPr lang="en-US" dirty="0">
              <a:solidFill>
                <a:srgbClr val="000000"/>
              </a:solidFill>
            </a:endParaRPr>
          </a:p>
          <a:p>
            <a:pPr indent="-228600" algn="l">
              <a:buFont typeface="Arial" panose="020B0604020202020204" pitchFamily="34" charset="0"/>
              <a:buChar char="•"/>
            </a:pPr>
            <a:r>
              <a:rPr lang="en-US" dirty="0">
                <a:solidFill>
                  <a:srgbClr val="000000"/>
                </a:solidFill>
              </a:rPr>
              <a:t>.NET Core 2.2 for PI Server</a:t>
            </a:r>
          </a:p>
          <a:p>
            <a:pPr indent="-228600" algn="l">
              <a:buFont typeface="Arial" panose="020B0604020202020204" pitchFamily="34" charset="0"/>
              <a:buChar char="•"/>
            </a:pPr>
            <a:r>
              <a:rPr lang="en-US" dirty="0">
                <a:solidFill>
                  <a:srgbClr val="000000"/>
                </a:solidFill>
              </a:rPr>
              <a:t>Windows 10 IoT core for the PI OS</a:t>
            </a:r>
          </a:p>
          <a:p>
            <a:pPr indent="-228600" algn="l">
              <a:buFont typeface="Arial" panose="020B0604020202020204" pitchFamily="34" charset="0"/>
              <a:buChar char="•"/>
            </a:pPr>
            <a:r>
              <a:rPr lang="en-US" dirty="0">
                <a:solidFill>
                  <a:srgbClr val="000000"/>
                </a:solidFill>
              </a:rPr>
              <a:t>Patterns and Architectures</a:t>
            </a:r>
          </a:p>
          <a:p>
            <a:pPr lvl="1" indent="-228600" algn="l">
              <a:buFont typeface="Arial" panose="020B0604020202020204" pitchFamily="34" charset="0"/>
              <a:buChar char="•"/>
            </a:pPr>
            <a:r>
              <a:rPr lang="en-US" dirty="0">
                <a:solidFill>
                  <a:srgbClr val="000000"/>
                </a:solidFill>
              </a:rPr>
              <a:t>MVVM for architectural pattern of the mobile apps and MVC for </a:t>
            </a:r>
            <a:r>
              <a:rPr lang="en-US" dirty="0" err="1">
                <a:solidFill>
                  <a:srgbClr val="000000"/>
                </a:solidFill>
              </a:rPr>
              <a:t>api</a:t>
            </a:r>
            <a:r>
              <a:rPr lang="en-US" dirty="0">
                <a:solidFill>
                  <a:srgbClr val="000000"/>
                </a:solidFill>
              </a:rPr>
              <a:t> architecture</a:t>
            </a:r>
          </a:p>
          <a:p>
            <a:pPr lvl="1" indent="-228600" algn="l">
              <a:buFont typeface="Arial" panose="020B0604020202020204" pitchFamily="34" charset="0"/>
              <a:buChar char="•"/>
            </a:pPr>
            <a:r>
              <a:rPr lang="en-US" dirty="0">
                <a:solidFill>
                  <a:srgbClr val="000000"/>
                </a:solidFill>
              </a:rPr>
              <a:t>DI, IOC, Singleton, Façade software design patterns</a:t>
            </a:r>
          </a:p>
          <a:p>
            <a:pPr indent="-228600" algn="l">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348195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D4269C6-8BE1-4446-8B28-8C22A46A73DF}"/>
              </a:ext>
            </a:extLst>
          </p:cNvPr>
          <p:cNvSpPr>
            <a:spLocks noGrp="1"/>
          </p:cNvSpPr>
          <p:nvPr>
            <p:ph type="title"/>
          </p:nvPr>
        </p:nvSpPr>
        <p:spPr>
          <a:xfrm>
            <a:off x="6096000" y="2613282"/>
            <a:ext cx="4977976" cy="1454051"/>
          </a:xfrm>
        </p:spPr>
        <p:txBody>
          <a:bodyPr>
            <a:normAutofit/>
          </a:bodyPr>
          <a:lstStyle/>
          <a:p>
            <a:r>
              <a:rPr lang="en-US" dirty="0">
                <a:solidFill>
                  <a:srgbClr val="000000"/>
                </a:solidFill>
              </a:rPr>
              <a:t>Results? First images then some videos</a:t>
            </a:r>
            <a:endParaRPr lang="en-GB" dirty="0">
              <a:solidFill>
                <a:srgbClr val="000000"/>
              </a:solidFill>
            </a:endParaRP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Eye">
            <a:extLst>
              <a:ext uri="{FF2B5EF4-FFF2-40B4-BE49-F238E27FC236}">
                <a16:creationId xmlns:a16="http://schemas.microsoft.com/office/drawing/2014/main" id="{1ACBAAFF-1F03-484E-B72D-98F15A0F2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Tree>
    <p:extLst>
      <p:ext uri="{BB962C8B-B14F-4D97-AF65-F5344CB8AC3E}">
        <p14:creationId xmlns:p14="http://schemas.microsoft.com/office/powerpoint/2010/main" val="135993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718B19-7BF9-4D37-AD7B-436C7A9B1EB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endParaRPr lang="en-US" sz="5400">
              <a:solidFill>
                <a:srgbClr val="FFFFFF"/>
              </a:solidFill>
            </a:endParaRPr>
          </a:p>
        </p:txBody>
      </p:sp>
      <p:cxnSp>
        <p:nvCxnSpPr>
          <p:cNvPr id="26" name="Straight Connector 2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3" name="Content Placeholder 6">
            <a:extLst>
              <a:ext uri="{FF2B5EF4-FFF2-40B4-BE49-F238E27FC236}">
                <a16:creationId xmlns:a16="http://schemas.microsoft.com/office/drawing/2014/main" id="{9959A95B-876D-4AC3-B7BC-3C4E343A9C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5403" y="2426818"/>
            <a:ext cx="2968245" cy="3997637"/>
          </a:xfrm>
          <a:prstGeom prst="rect">
            <a:avLst/>
          </a:prstGeom>
        </p:spPr>
      </p:pic>
      <p:cxnSp>
        <p:nvCxnSpPr>
          <p:cNvPr id="28" name="Straight Connector 2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9" name="Content Placeholder 4">
            <a:extLst>
              <a:ext uri="{FF2B5EF4-FFF2-40B4-BE49-F238E27FC236}">
                <a16:creationId xmlns:a16="http://schemas.microsoft.com/office/drawing/2014/main" id="{8A4FF7F6-537A-485D-8FF3-9E1D38046919}"/>
              </a:ext>
            </a:extLst>
          </p:cNvPr>
          <p:cNvPicPr>
            <a:picLocks noChangeAspect="1"/>
          </p:cNvPicPr>
          <p:nvPr/>
        </p:nvPicPr>
        <p:blipFill rotWithShape="1">
          <a:blip r:embed="rId3">
            <a:extLst>
              <a:ext uri="{28A0092B-C50C-407E-A947-70E740481C1C}">
                <a14:useLocalDpi xmlns:a14="http://schemas.microsoft.com/office/drawing/2010/main" val="0"/>
              </a:ext>
            </a:extLst>
          </a:blip>
          <a:srcRect t="11427" r="1" b="21156"/>
          <a:stretch/>
        </p:blipFill>
        <p:spPr>
          <a:xfrm>
            <a:off x="6971647" y="2426818"/>
            <a:ext cx="4402768" cy="3997637"/>
          </a:xfrm>
          <a:prstGeom prst="rect">
            <a:avLst/>
          </a:prstGeom>
        </p:spPr>
      </p:pic>
    </p:spTree>
    <p:extLst>
      <p:ext uri="{BB962C8B-B14F-4D97-AF65-F5344CB8AC3E}">
        <p14:creationId xmlns:p14="http://schemas.microsoft.com/office/powerpoint/2010/main" val="172950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floor, indoor&#10;&#10;Description generated with very high confidence">
            <a:extLst>
              <a:ext uri="{FF2B5EF4-FFF2-40B4-BE49-F238E27FC236}">
                <a16:creationId xmlns:a16="http://schemas.microsoft.com/office/drawing/2014/main" id="{C550E020-6CC6-434C-A1CD-FA091DED651C}"/>
              </a:ext>
            </a:extLst>
          </p:cNvPr>
          <p:cNvPicPr>
            <a:picLocks noChangeAspect="1"/>
          </p:cNvPicPr>
          <p:nvPr/>
        </p:nvPicPr>
        <p:blipFill rotWithShape="1">
          <a:blip r:embed="rId2">
            <a:extLst>
              <a:ext uri="{28A0092B-C50C-407E-A947-70E740481C1C}">
                <a14:useLocalDpi xmlns:a14="http://schemas.microsoft.com/office/drawing/2010/main" val="0"/>
              </a:ext>
            </a:extLst>
          </a:blip>
          <a:srcRect l="15433" r="15432" b="-1"/>
          <a:stretch/>
        </p:blipFill>
        <p:spPr>
          <a:xfrm>
            <a:off x="321731" y="321732"/>
            <a:ext cx="5728548" cy="6214533"/>
          </a:xfrm>
          <a:prstGeom prst="rect">
            <a:avLst/>
          </a:prstGeom>
        </p:spPr>
      </p:pic>
      <p:pic>
        <p:nvPicPr>
          <p:cNvPr id="10" name="Content Placeholder 4" descr="A picture containing indoor, floor, wall, sitting&#10;&#10;Description generated with very high confidence">
            <a:extLst>
              <a:ext uri="{FF2B5EF4-FFF2-40B4-BE49-F238E27FC236}">
                <a16:creationId xmlns:a16="http://schemas.microsoft.com/office/drawing/2014/main" id="{031C1AF8-38D8-4082-9C64-CD1E33C92443}"/>
              </a:ext>
            </a:extLst>
          </p:cNvPr>
          <p:cNvPicPr>
            <a:picLocks noChangeAspect="1"/>
          </p:cNvPicPr>
          <p:nvPr/>
        </p:nvPicPr>
        <p:blipFill rotWithShape="1">
          <a:blip r:embed="rId3">
            <a:extLst>
              <a:ext uri="{28A0092B-C50C-407E-A947-70E740481C1C}">
                <a14:useLocalDpi xmlns:a14="http://schemas.microsoft.com/office/drawing/2010/main" val="0"/>
              </a:ext>
            </a:extLst>
          </a:blip>
          <a:srcRect b="19451"/>
          <a:stretch/>
        </p:blipFill>
        <p:spPr>
          <a:xfrm>
            <a:off x="6141721" y="321732"/>
            <a:ext cx="5728547" cy="6214533"/>
          </a:xfrm>
          <a:prstGeom prst="rect">
            <a:avLst/>
          </a:prstGeom>
        </p:spPr>
      </p:pic>
    </p:spTree>
    <p:extLst>
      <p:ext uri="{BB962C8B-B14F-4D97-AF65-F5344CB8AC3E}">
        <p14:creationId xmlns:p14="http://schemas.microsoft.com/office/powerpoint/2010/main" val="2808131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C9D51-69F2-43B3-AB68-099E39E76C49}"/>
              </a:ext>
            </a:extLst>
          </p:cNvPr>
          <p:cNvSpPr>
            <a:spLocks noGrp="1"/>
          </p:cNvSpPr>
          <p:nvPr>
            <p:ph type="ctrTitle"/>
          </p:nvPr>
        </p:nvSpPr>
        <p:spPr/>
        <p:txBody>
          <a:bodyPr/>
          <a:lstStyle/>
          <a:p>
            <a:r>
              <a:rPr lang="en-US" dirty="0"/>
              <a:t>Project management	</a:t>
            </a:r>
            <a:endParaRPr lang="en-GB" dirty="0"/>
          </a:p>
        </p:txBody>
      </p:sp>
      <p:sp>
        <p:nvSpPr>
          <p:cNvPr id="3" name="Subtitle 2">
            <a:extLst>
              <a:ext uri="{FF2B5EF4-FFF2-40B4-BE49-F238E27FC236}">
                <a16:creationId xmlns:a16="http://schemas.microsoft.com/office/drawing/2014/main" id="{835AAEA9-254B-424F-A79F-4BCF5AFB2131}"/>
              </a:ext>
            </a:extLst>
          </p:cNvPr>
          <p:cNvSpPr>
            <a:spLocks noGrp="1"/>
          </p:cNvSpPr>
          <p:nvPr>
            <p:ph type="subTitle" idx="1"/>
          </p:nvPr>
        </p:nvSpPr>
        <p:spPr/>
        <p:txBody>
          <a:bodyPr/>
          <a:lstStyle/>
          <a:p>
            <a:r>
              <a:rPr lang="en-US" dirty="0" err="1"/>
              <a:t>Github</a:t>
            </a:r>
            <a:endParaRPr lang="en-US" dirty="0"/>
          </a:p>
          <a:p>
            <a:r>
              <a:rPr lang="en-US" dirty="0"/>
              <a:t>Trello</a:t>
            </a:r>
          </a:p>
          <a:p>
            <a:r>
              <a:rPr lang="en-US" dirty="0"/>
              <a:t>Gantt Chart</a:t>
            </a:r>
            <a:endParaRPr lang="en-GB" dirty="0"/>
          </a:p>
        </p:txBody>
      </p:sp>
    </p:spTree>
    <p:extLst>
      <p:ext uri="{BB962C8B-B14F-4D97-AF65-F5344CB8AC3E}">
        <p14:creationId xmlns:p14="http://schemas.microsoft.com/office/powerpoint/2010/main" val="240401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6DD6-5C59-44CB-A961-4D0810C1486E}"/>
              </a:ext>
            </a:extLst>
          </p:cNvPr>
          <p:cNvSpPr>
            <a:spLocks noGrp="1"/>
          </p:cNvSpPr>
          <p:nvPr>
            <p:ph type="title"/>
          </p:nvPr>
        </p:nvSpPr>
        <p:spPr>
          <a:xfrm>
            <a:off x="648929" y="629266"/>
            <a:ext cx="3651467" cy="1676603"/>
          </a:xfrm>
        </p:spPr>
        <p:txBody>
          <a:bodyPr>
            <a:normAutofit/>
          </a:bodyPr>
          <a:lstStyle/>
          <a:p>
            <a:r>
              <a:rPr lang="en-US" dirty="0" err="1"/>
              <a:t>Github</a:t>
            </a:r>
            <a:r>
              <a:rPr lang="en-US" dirty="0"/>
              <a:t>	</a:t>
            </a:r>
            <a:endParaRPr lang="en-GB" dirty="0"/>
          </a:p>
        </p:txBody>
      </p:sp>
      <p:pic>
        <p:nvPicPr>
          <p:cNvPr id="8" name="Content Placeholder 4">
            <a:extLst>
              <a:ext uri="{FF2B5EF4-FFF2-40B4-BE49-F238E27FC236}">
                <a16:creationId xmlns:a16="http://schemas.microsoft.com/office/drawing/2014/main" id="{F123C88A-E33A-4084-B7E4-0F153766CB1D}"/>
              </a:ext>
            </a:extLst>
          </p:cNvPr>
          <p:cNvPicPr>
            <a:picLocks noChangeAspect="1"/>
          </p:cNvPicPr>
          <p:nvPr/>
        </p:nvPicPr>
        <p:blipFill rotWithShape="1">
          <a:blip r:embed="rId2">
            <a:extLst>
              <a:ext uri="{28A0092B-C50C-407E-A947-70E740481C1C}">
                <a14:useLocalDpi xmlns:a14="http://schemas.microsoft.com/office/drawing/2010/main" val="0"/>
              </a:ext>
            </a:extLst>
          </a:blip>
          <a:srcRect t="11113" r="2" b="7623"/>
          <a:stretch/>
        </p:blipFill>
        <p:spPr>
          <a:xfrm>
            <a:off x="4639056" y="10"/>
            <a:ext cx="7552944" cy="6857990"/>
          </a:xfrm>
          <a:prstGeom prst="rect">
            <a:avLst/>
          </a:prstGeom>
          <a:effectLst/>
        </p:spPr>
      </p:pic>
    </p:spTree>
    <p:extLst>
      <p:ext uri="{BB962C8B-B14F-4D97-AF65-F5344CB8AC3E}">
        <p14:creationId xmlns:p14="http://schemas.microsoft.com/office/powerpoint/2010/main" val="202095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video game&#10;&#10;Description generated with high confidence">
            <a:extLst>
              <a:ext uri="{FF2B5EF4-FFF2-40B4-BE49-F238E27FC236}">
                <a16:creationId xmlns:a16="http://schemas.microsoft.com/office/drawing/2014/main" id="{B2A4A443-E548-4ACB-AD59-507F19233C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227" y="276837"/>
            <a:ext cx="11459360" cy="7298422"/>
          </a:xfrm>
        </p:spPr>
      </p:pic>
    </p:spTree>
    <p:extLst>
      <p:ext uri="{BB962C8B-B14F-4D97-AF65-F5344CB8AC3E}">
        <p14:creationId xmlns:p14="http://schemas.microsoft.com/office/powerpoint/2010/main" val="911658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40E8D77-69FE-4F0A-9DDF-F2CFC453C323}"/>
              </a:ext>
            </a:extLst>
          </p:cNvPr>
          <p:cNvSpPr>
            <a:spLocks noGrp="1"/>
          </p:cNvSpPr>
          <p:nvPr>
            <p:ph type="ctrTitle"/>
          </p:nvPr>
        </p:nvSpPr>
        <p:spPr>
          <a:xfrm>
            <a:off x="6094105" y="802955"/>
            <a:ext cx="4977976" cy="1454051"/>
          </a:xfrm>
        </p:spPr>
        <p:txBody>
          <a:bodyPr vert="horz" lIns="91440" tIns="45720" rIns="91440" bIns="45720" rtlCol="0" anchor="ctr">
            <a:normAutofit/>
          </a:bodyPr>
          <a:lstStyle/>
          <a:p>
            <a:pPr algn="l"/>
            <a:r>
              <a:rPr lang="en-US" sz="4400" kern="1200" dirty="0">
                <a:solidFill>
                  <a:srgbClr val="000000"/>
                </a:solidFill>
                <a:latin typeface="+mj-lt"/>
                <a:ea typeface="+mj-ea"/>
                <a:cs typeface="+mj-cs"/>
              </a:rPr>
              <a:t>Future work?</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istory">
            <a:extLst>
              <a:ext uri="{FF2B5EF4-FFF2-40B4-BE49-F238E27FC236}">
                <a16:creationId xmlns:a16="http://schemas.microsoft.com/office/drawing/2014/main" id="{580885FF-6FD6-47E6-A680-C4AA44958F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Subtitle 2">
            <a:extLst>
              <a:ext uri="{FF2B5EF4-FFF2-40B4-BE49-F238E27FC236}">
                <a16:creationId xmlns:a16="http://schemas.microsoft.com/office/drawing/2014/main" id="{50B882D2-A537-4E29-B64B-976FDA8E8EE6}"/>
              </a:ext>
            </a:extLst>
          </p:cNvPr>
          <p:cNvSpPr>
            <a:spLocks noGrp="1"/>
          </p:cNvSpPr>
          <p:nvPr>
            <p:ph type="subTitle" idx="1"/>
          </p:nvPr>
        </p:nvSpPr>
        <p:spPr>
          <a:xfrm>
            <a:off x="6090574" y="2421682"/>
            <a:ext cx="4977578" cy="3639289"/>
          </a:xfrm>
        </p:spPr>
        <p:txBody>
          <a:bodyPr vert="horz" lIns="91440" tIns="45720" rIns="91440" bIns="45720" rtlCol="0" anchor="ctr">
            <a:normAutofit/>
          </a:bodyPr>
          <a:lstStyle/>
          <a:p>
            <a:pPr indent="-228600" algn="l">
              <a:buFont typeface="Arial" panose="020B0604020202020204" pitchFamily="34" charset="0"/>
              <a:buChar char="•"/>
            </a:pPr>
            <a:r>
              <a:rPr lang="en-US" sz="2000" dirty="0">
                <a:solidFill>
                  <a:srgbClr val="000000"/>
                </a:solidFill>
              </a:rPr>
              <a:t>May have to better consider security by implementing cameras, </a:t>
            </a:r>
          </a:p>
          <a:p>
            <a:pPr indent="-228600" algn="l">
              <a:buFont typeface="Arial" panose="020B0604020202020204" pitchFamily="34" charset="0"/>
              <a:buChar char="•"/>
            </a:pPr>
            <a:r>
              <a:rPr lang="en-US" sz="2000" dirty="0">
                <a:solidFill>
                  <a:srgbClr val="000000"/>
                </a:solidFill>
              </a:rPr>
              <a:t>QR codes instead of pins?</a:t>
            </a:r>
          </a:p>
          <a:p>
            <a:pPr indent="-228600" algn="l">
              <a:buFont typeface="Arial" panose="020B0604020202020204" pitchFamily="34" charset="0"/>
              <a:buChar char="•"/>
            </a:pPr>
            <a:r>
              <a:rPr lang="en-US" sz="2000" dirty="0">
                <a:solidFill>
                  <a:srgbClr val="000000"/>
                </a:solidFill>
              </a:rPr>
              <a:t>What about parcels that need to be picked up by couriers (think of returns) instead of delivered</a:t>
            </a:r>
          </a:p>
          <a:p>
            <a:pPr indent="-228600" algn="l">
              <a:buFont typeface="Arial" panose="020B0604020202020204" pitchFamily="34" charset="0"/>
              <a:buChar char="•"/>
            </a:pPr>
            <a:r>
              <a:rPr lang="en-US" sz="2000" dirty="0">
                <a:solidFill>
                  <a:srgbClr val="000000"/>
                </a:solidFill>
              </a:rPr>
              <a:t>Better interface and presentation</a:t>
            </a:r>
          </a:p>
          <a:p>
            <a:pPr indent="-228600" algn="l">
              <a:buFont typeface="Arial" panose="020B0604020202020204" pitchFamily="34" charset="0"/>
              <a:buChar char="•"/>
            </a:pPr>
            <a:r>
              <a:rPr lang="en-US" sz="2000" dirty="0">
                <a:solidFill>
                  <a:srgbClr val="000000"/>
                </a:solidFill>
              </a:rPr>
              <a:t>One app for the locker to ease the maintainability of the whole system</a:t>
            </a:r>
          </a:p>
        </p:txBody>
      </p:sp>
    </p:spTree>
    <p:extLst>
      <p:ext uri="{BB962C8B-B14F-4D97-AF65-F5344CB8AC3E}">
        <p14:creationId xmlns:p14="http://schemas.microsoft.com/office/powerpoint/2010/main" val="189263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A82DA229-D0B4-47B9-A8A2-6426FC64A301}"/>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dirty="0">
                <a:solidFill>
                  <a:srgbClr val="3F3F3F"/>
                </a:solidFill>
              </a:rPr>
              <a:t>What is my project about?</a:t>
            </a:r>
            <a:br>
              <a:rPr lang="en-US" sz="3600" dirty="0">
                <a:solidFill>
                  <a:srgbClr val="3F3F3F"/>
                </a:solidFill>
              </a:rPr>
            </a:br>
            <a:r>
              <a:rPr lang="en-US" sz="3600" dirty="0">
                <a:solidFill>
                  <a:srgbClr val="3F3F3F"/>
                </a:solidFill>
              </a:rPr>
              <a:t>Motivation</a:t>
            </a:r>
            <a:endParaRPr lang="en-GB" sz="3600" dirty="0">
              <a:solidFill>
                <a:srgbClr val="3F3F3F"/>
              </a:solidFill>
            </a:endParaRPr>
          </a:p>
        </p:txBody>
      </p:sp>
      <p:sp>
        <p:nvSpPr>
          <p:cNvPr id="5" name="Content Placeholder 4">
            <a:extLst>
              <a:ext uri="{FF2B5EF4-FFF2-40B4-BE49-F238E27FC236}">
                <a16:creationId xmlns:a16="http://schemas.microsoft.com/office/drawing/2014/main" id="{139FBADF-6F2D-429B-8C64-6BC0A5B09D18}"/>
              </a:ext>
            </a:extLst>
          </p:cNvPr>
          <p:cNvSpPr>
            <a:spLocks noGrp="1"/>
          </p:cNvSpPr>
          <p:nvPr>
            <p:ph sz="half" idx="1"/>
          </p:nvPr>
        </p:nvSpPr>
        <p:spPr>
          <a:xfrm>
            <a:off x="352713" y="2888250"/>
            <a:ext cx="5421554" cy="3558270"/>
          </a:xfrm>
        </p:spPr>
        <p:txBody>
          <a:bodyPr anchor="t">
            <a:normAutofit/>
          </a:bodyPr>
          <a:lstStyle/>
          <a:p>
            <a:r>
              <a:rPr lang="en-GB" sz="1200" dirty="0"/>
              <a:t>It focuses on exploring an improved version of a home delivery system that can help cut down the costs of parcel deliveries, improving on the current solutions by ensuring that the process can be carried out at any hour, day or night without needing any involvement from the customer.  </a:t>
            </a:r>
          </a:p>
          <a:p>
            <a:r>
              <a:rPr lang="en-GB" sz="1200" dirty="0"/>
              <a:t>Think of it as a personal Amazon Locker</a:t>
            </a:r>
          </a:p>
          <a:p>
            <a:r>
              <a:rPr lang="en-US" sz="1200" dirty="0"/>
              <a:t>T</a:t>
            </a:r>
            <a:r>
              <a:rPr lang="en-GB" sz="1200" dirty="0"/>
              <a:t>he following questions/facts have driven my ambition to do this project:</a:t>
            </a:r>
          </a:p>
          <a:p>
            <a:pPr lvl="1"/>
            <a:r>
              <a:rPr lang="en-US" sz="1200" dirty="0"/>
              <a:t>Why there must be somebody home when I expect a delivery?</a:t>
            </a:r>
          </a:p>
          <a:p>
            <a:pPr lvl="1"/>
            <a:r>
              <a:rPr lang="en-US" sz="1200" dirty="0"/>
              <a:t>Why can’t I order this to be delivered in my preferred location –Amazon locker or Pickup Location</a:t>
            </a:r>
          </a:p>
          <a:p>
            <a:pPr lvl="1"/>
            <a:r>
              <a:rPr lang="en-US" sz="1200" dirty="0"/>
              <a:t>Courier late, again?</a:t>
            </a:r>
          </a:p>
          <a:p>
            <a:pPr lvl="1"/>
            <a:r>
              <a:rPr lang="en-US" sz="1200" dirty="0"/>
              <a:t>How could I miss that delivery attempt? I was just near the door</a:t>
            </a:r>
          </a:p>
          <a:p>
            <a:pPr lvl="1"/>
            <a:r>
              <a:rPr lang="en-US" sz="1200" dirty="0"/>
              <a:t>What about night deliveries? That would be much better for both me and the courier companies/retailers.</a:t>
            </a:r>
          </a:p>
          <a:p>
            <a:pPr lvl="1"/>
            <a:r>
              <a:rPr lang="en-US" sz="1200" dirty="0"/>
              <a:t>Pickup location opening times? Amazon locker opening times?</a:t>
            </a:r>
          </a:p>
          <a:p>
            <a:pPr lvl="1"/>
            <a:endParaRPr lang="en-US" sz="1000" dirty="0"/>
          </a:p>
          <a:p>
            <a:pPr marL="0" indent="0">
              <a:buNone/>
            </a:pPr>
            <a:endParaRPr lang="en-US" sz="1000" dirty="0"/>
          </a:p>
          <a:p>
            <a:pPr marL="0" indent="0">
              <a:buNone/>
            </a:pPr>
            <a:endParaRPr lang="en-GB" sz="1000" dirty="0"/>
          </a:p>
          <a:p>
            <a:endParaRPr lang="en-GB" sz="1000" dirty="0"/>
          </a:p>
          <a:p>
            <a:endParaRPr lang="en-GB" sz="1000" dirty="0"/>
          </a:p>
        </p:txBody>
      </p:sp>
      <p:cxnSp>
        <p:nvCxnSpPr>
          <p:cNvPr id="45" name="Straight Connector 44">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E93174D-553A-472E-8710-228654AB7C03}"/>
              </a:ext>
            </a:extLst>
          </p:cNvPr>
          <p:cNvSpPr>
            <a:spLocks noGrp="1"/>
          </p:cNvSpPr>
          <p:nvPr>
            <p:ph sz="half" idx="2"/>
          </p:nvPr>
        </p:nvSpPr>
        <p:spPr>
          <a:xfrm>
            <a:off x="6417731" y="2888250"/>
            <a:ext cx="4292594" cy="2959778"/>
          </a:xfrm>
        </p:spPr>
        <p:txBody>
          <a:bodyPr anchor="t">
            <a:normAutofit/>
          </a:bodyPr>
          <a:lstStyle/>
          <a:p>
            <a:r>
              <a:rPr lang="en-GB" sz="2000" dirty="0"/>
              <a:t>The current system works offline, as well as having a second power source in case the main power source gets cut. The power will last around 6 hours, time in which the customer is notified about the remaining time to get the parcel from the locker or change the delivery destination before shutting down.</a:t>
            </a:r>
          </a:p>
          <a:p>
            <a:endParaRPr lang="en-GB" sz="2000" dirty="0"/>
          </a:p>
        </p:txBody>
      </p:sp>
    </p:spTree>
    <p:extLst>
      <p:ext uri="{BB962C8B-B14F-4D97-AF65-F5344CB8AC3E}">
        <p14:creationId xmlns:p14="http://schemas.microsoft.com/office/powerpoint/2010/main" val="32295701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003036-2E72-4D47-9AFA-2995FF5009D6}"/>
              </a:ext>
            </a:extLst>
          </p:cNvPr>
          <p:cNvSpPr>
            <a:spLocks noGrp="1"/>
          </p:cNvSpPr>
          <p:nvPr>
            <p:ph type="title"/>
          </p:nvPr>
        </p:nvSpPr>
        <p:spPr>
          <a:xfrm>
            <a:off x="640079" y="2053641"/>
            <a:ext cx="4225536" cy="2760098"/>
          </a:xfrm>
        </p:spPr>
        <p:txBody>
          <a:bodyPr>
            <a:normAutofit/>
          </a:bodyPr>
          <a:lstStyle/>
          <a:p>
            <a:r>
              <a:rPr lang="en-US" i="1" dirty="0">
                <a:solidFill>
                  <a:srgbClr val="FFFFFF"/>
                </a:solidFill>
              </a:rPr>
              <a:t>Last mile delivery</a:t>
            </a:r>
            <a:endParaRPr lang="en-GB" i="1" dirty="0">
              <a:solidFill>
                <a:srgbClr val="FFFFFF"/>
              </a:solidFill>
            </a:endParaRPr>
          </a:p>
        </p:txBody>
      </p:sp>
      <p:sp>
        <p:nvSpPr>
          <p:cNvPr id="3" name="Content Placeholder 2">
            <a:extLst>
              <a:ext uri="{FF2B5EF4-FFF2-40B4-BE49-F238E27FC236}">
                <a16:creationId xmlns:a16="http://schemas.microsoft.com/office/drawing/2014/main" id="{1AC03FCA-AD2D-4931-8990-3D6DAA0F312C}"/>
              </a:ext>
            </a:extLst>
          </p:cNvPr>
          <p:cNvSpPr>
            <a:spLocks noGrp="1"/>
          </p:cNvSpPr>
          <p:nvPr>
            <p:ph idx="1"/>
          </p:nvPr>
        </p:nvSpPr>
        <p:spPr>
          <a:xfrm>
            <a:off x="5075339" y="562708"/>
            <a:ext cx="6996419" cy="6123318"/>
          </a:xfrm>
        </p:spPr>
        <p:txBody>
          <a:bodyPr anchor="ctr">
            <a:normAutofit/>
          </a:bodyPr>
          <a:lstStyle/>
          <a:p>
            <a:r>
              <a:rPr lang="en-GB" sz="1300" dirty="0">
                <a:solidFill>
                  <a:srgbClr val="000000"/>
                </a:solidFill>
              </a:rPr>
              <a:t>Over the last ten years, consumers increasingly turned to e-commerce for most of their shopping due to being more convenient and easier than going physically to buy the products. Fast deliveries are not anymore just “nice to have”, instead it is a must as the customer wants their products as fast as possible. </a:t>
            </a:r>
          </a:p>
          <a:p>
            <a:r>
              <a:rPr lang="en-GB" sz="1300" dirty="0">
                <a:solidFill>
                  <a:srgbClr val="000000"/>
                </a:solidFill>
              </a:rPr>
              <a:t>This translate into a continuous growth, 2018 hitting 602 million euros in online transactions in Europe alone. This is a small number compared to the worldwide trend accounting for 1.86 trillion US dollars for 2016 with a prediction of more than 4.48 trillion by 2021</a:t>
            </a:r>
          </a:p>
          <a:p>
            <a:endParaRPr lang="en-GB" sz="1300" dirty="0">
              <a:solidFill>
                <a:srgbClr val="000000"/>
              </a:solidFill>
            </a:endParaRPr>
          </a:p>
          <a:p>
            <a:r>
              <a:rPr lang="en-GB" sz="1300" dirty="0">
                <a:solidFill>
                  <a:srgbClr val="000000"/>
                </a:solidFill>
              </a:rPr>
              <a:t>But this continuous growth comes with an issue that needs to be addressed. In a world where everything must be available anywhere and anytime with the fastest service, end-to-end supply chains become a critical aspect of any successful e-commerce company.</a:t>
            </a:r>
          </a:p>
          <a:p>
            <a:endParaRPr lang="en-US" sz="1300" dirty="0">
              <a:solidFill>
                <a:srgbClr val="000000"/>
              </a:solidFill>
            </a:endParaRPr>
          </a:p>
          <a:p>
            <a:r>
              <a:rPr lang="en-US" sz="1300" dirty="0">
                <a:solidFill>
                  <a:srgbClr val="000000"/>
                </a:solidFill>
              </a:rPr>
              <a:t>T</a:t>
            </a:r>
            <a:r>
              <a:rPr lang="en-GB" sz="1300" dirty="0">
                <a:solidFill>
                  <a:srgbClr val="000000"/>
                </a:solidFill>
              </a:rPr>
              <a:t>he biggest challenge nowadays is to deliver the parcel when it is convenient for both the customer and sender such that the final cost is not increased unnecessarily.</a:t>
            </a:r>
          </a:p>
          <a:p>
            <a:r>
              <a:rPr lang="en-GB" sz="1300" dirty="0">
                <a:solidFill>
                  <a:srgbClr val="000000"/>
                </a:solidFill>
              </a:rPr>
              <a:t>This is called “last mile delivery” and it represents the end-stage logistics transporting the orders to the buyers from a collection point (a warehouse for example) and accepting returned products in a manner that </a:t>
            </a:r>
          </a:p>
          <a:p>
            <a:r>
              <a:rPr lang="en-US" sz="1600" dirty="0">
                <a:solidFill>
                  <a:srgbClr val="000000"/>
                </a:solidFill>
              </a:rPr>
              <a:t>W</a:t>
            </a:r>
            <a:r>
              <a:rPr lang="en-GB" sz="1600" dirty="0">
                <a:solidFill>
                  <a:srgbClr val="000000"/>
                </a:solidFill>
              </a:rPr>
              <a:t>e can find quite a lot of different approaches to solve this problem ,some of them more efficient than others such as …..</a:t>
            </a:r>
          </a:p>
          <a:p>
            <a:pPr lvl="1"/>
            <a:endParaRPr lang="en-GB" sz="900" dirty="0">
              <a:solidFill>
                <a:srgbClr val="000000"/>
              </a:solidFill>
            </a:endParaRPr>
          </a:p>
        </p:txBody>
      </p:sp>
    </p:spTree>
    <p:extLst>
      <p:ext uri="{BB962C8B-B14F-4D97-AF65-F5344CB8AC3E}">
        <p14:creationId xmlns:p14="http://schemas.microsoft.com/office/powerpoint/2010/main" val="2168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0572" cy="6858000"/>
          </a:xfrm>
          <a:prstGeom prst="rect">
            <a:avLst/>
          </a:prstGeom>
          <a:gradFill>
            <a:gsLst>
              <a:gs pos="0">
                <a:schemeClr val="accent6">
                  <a:lumMod val="90000"/>
                </a:schemeClr>
              </a:gs>
              <a:gs pos="25000">
                <a:schemeClr val="accent6">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C515179-C3D1-444A-AD04-76F13441E5A5}"/>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Current solutions 	</a:t>
            </a:r>
            <a:endParaRPr lang="en-GB" dirty="0">
              <a:solidFill>
                <a:srgbClr val="FFFFFF"/>
              </a:solidFill>
            </a:endParaRPr>
          </a:p>
        </p:txBody>
      </p:sp>
      <p:sp>
        <p:nvSpPr>
          <p:cNvPr id="3" name="Content Placeholder 2">
            <a:extLst>
              <a:ext uri="{FF2B5EF4-FFF2-40B4-BE49-F238E27FC236}">
                <a16:creationId xmlns:a16="http://schemas.microsoft.com/office/drawing/2014/main" id="{4A2A9C26-43C5-42BC-9A1C-2E2482A733C1}"/>
              </a:ext>
            </a:extLst>
          </p:cNvPr>
          <p:cNvSpPr>
            <a:spLocks noGrp="1"/>
          </p:cNvSpPr>
          <p:nvPr>
            <p:ph idx="1"/>
          </p:nvPr>
        </p:nvSpPr>
        <p:spPr>
          <a:xfrm>
            <a:off x="6090574" y="801866"/>
            <a:ext cx="5306084" cy="5230634"/>
          </a:xfrm>
        </p:spPr>
        <p:txBody>
          <a:bodyPr anchor="ctr">
            <a:normAutofit lnSpcReduction="10000"/>
          </a:bodyPr>
          <a:lstStyle/>
          <a:p>
            <a:endParaRPr lang="en-US" sz="2400" dirty="0">
              <a:solidFill>
                <a:srgbClr val="000000"/>
              </a:solidFill>
            </a:endParaRPr>
          </a:p>
          <a:p>
            <a:r>
              <a:rPr lang="en-US" sz="2400" dirty="0">
                <a:solidFill>
                  <a:srgbClr val="000000"/>
                </a:solidFill>
              </a:rPr>
              <a:t>Issues with them?:</a:t>
            </a:r>
          </a:p>
          <a:p>
            <a:pPr lvl="1"/>
            <a:r>
              <a:rPr lang="en-US" sz="2000" dirty="0">
                <a:solidFill>
                  <a:srgbClr val="000000"/>
                </a:solidFill>
              </a:rPr>
              <a:t>Lockers opening times</a:t>
            </a:r>
          </a:p>
          <a:p>
            <a:pPr lvl="1"/>
            <a:r>
              <a:rPr lang="en-US" sz="2000" dirty="0">
                <a:solidFill>
                  <a:srgbClr val="000000"/>
                </a:solidFill>
              </a:rPr>
              <a:t>Distance from your home/job</a:t>
            </a:r>
          </a:p>
          <a:p>
            <a:pPr lvl="1"/>
            <a:r>
              <a:rPr lang="en-US" sz="2000" dirty="0">
                <a:solidFill>
                  <a:srgbClr val="000000"/>
                </a:solidFill>
              </a:rPr>
              <a:t>Availability</a:t>
            </a:r>
          </a:p>
          <a:p>
            <a:pPr lvl="1"/>
            <a:r>
              <a:rPr lang="en-US" sz="2000" dirty="0">
                <a:solidFill>
                  <a:srgbClr val="000000"/>
                </a:solidFill>
              </a:rPr>
              <a:t>Restrictions</a:t>
            </a:r>
          </a:p>
          <a:p>
            <a:pPr lvl="1"/>
            <a:endParaRPr lang="en-US" sz="2000" dirty="0">
              <a:solidFill>
                <a:srgbClr val="000000"/>
              </a:solidFill>
            </a:endParaRPr>
          </a:p>
          <a:p>
            <a:pPr lvl="1"/>
            <a:endParaRPr lang="en-US" sz="2000" dirty="0">
              <a:solidFill>
                <a:srgbClr val="000000"/>
              </a:solidFill>
            </a:endParaRPr>
          </a:p>
          <a:p>
            <a:r>
              <a:rPr lang="en-US" sz="2400" dirty="0">
                <a:solidFill>
                  <a:srgbClr val="000000"/>
                </a:solidFill>
              </a:rPr>
              <a:t>For the aforementioned issues we can already find solutions such as :</a:t>
            </a:r>
          </a:p>
          <a:p>
            <a:pPr lvl="1"/>
            <a:r>
              <a:rPr lang="en-US" dirty="0">
                <a:solidFill>
                  <a:srgbClr val="000000"/>
                </a:solidFill>
              </a:rPr>
              <a:t>Amazon/DHL/</a:t>
            </a:r>
            <a:r>
              <a:rPr lang="en-US" dirty="0" err="1">
                <a:solidFill>
                  <a:srgbClr val="000000"/>
                </a:solidFill>
              </a:rPr>
              <a:t>InPost</a:t>
            </a:r>
            <a:r>
              <a:rPr lang="en-US" dirty="0">
                <a:solidFill>
                  <a:srgbClr val="000000"/>
                </a:solidFill>
              </a:rPr>
              <a:t> delivery lockers</a:t>
            </a:r>
          </a:p>
          <a:p>
            <a:pPr lvl="1"/>
            <a:r>
              <a:rPr lang="en-US" dirty="0">
                <a:solidFill>
                  <a:srgbClr val="000000"/>
                </a:solidFill>
              </a:rPr>
              <a:t>Pickup points</a:t>
            </a:r>
          </a:p>
          <a:p>
            <a:pPr lvl="1"/>
            <a:r>
              <a:rPr lang="en-US" dirty="0">
                <a:solidFill>
                  <a:srgbClr val="000000"/>
                </a:solidFill>
              </a:rPr>
              <a:t>Personal Parcel Lockers</a:t>
            </a:r>
          </a:p>
          <a:p>
            <a:pPr lvl="1"/>
            <a:r>
              <a:rPr lang="en-US" dirty="0">
                <a:solidFill>
                  <a:srgbClr val="000000"/>
                </a:solidFill>
              </a:rPr>
              <a:t>2 hours/1 day delivery</a:t>
            </a:r>
          </a:p>
        </p:txBody>
      </p:sp>
    </p:spTree>
    <p:extLst>
      <p:ext uri="{BB962C8B-B14F-4D97-AF65-F5344CB8AC3E}">
        <p14:creationId xmlns:p14="http://schemas.microsoft.com/office/powerpoint/2010/main" val="350056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close up of a red building&#10;&#10;Description generated with high confidence">
            <a:extLst>
              <a:ext uri="{FF2B5EF4-FFF2-40B4-BE49-F238E27FC236}">
                <a16:creationId xmlns:a16="http://schemas.microsoft.com/office/drawing/2014/main" id="{F8E73291-841F-4816-817D-19F646F3E630}"/>
              </a:ext>
            </a:extLst>
          </p:cNvPr>
          <p:cNvPicPr>
            <a:picLocks noChangeAspect="1"/>
          </p:cNvPicPr>
          <p:nvPr/>
        </p:nvPicPr>
        <p:blipFill rotWithShape="1">
          <a:blip r:embed="rId2">
            <a:extLst>
              <a:ext uri="{28A0092B-C50C-407E-A947-70E740481C1C}">
                <a14:useLocalDpi xmlns:a14="http://schemas.microsoft.com/office/drawing/2010/main" val="0"/>
              </a:ext>
            </a:extLst>
          </a:blip>
          <a:srcRect l="21220" r="20403" b="-1"/>
          <a:stretch/>
        </p:blipFill>
        <p:spPr>
          <a:xfrm>
            <a:off x="6185051" y="10"/>
            <a:ext cx="5997632" cy="6857990"/>
          </a:xfrm>
          <a:custGeom>
            <a:avLst/>
            <a:gdLst>
              <a:gd name="connsiteX0" fmla="*/ 0 w 5997632"/>
              <a:gd name="connsiteY0" fmla="*/ 0 h 6858000"/>
              <a:gd name="connsiteX1" fmla="*/ 5997632 w 5997632"/>
              <a:gd name="connsiteY1" fmla="*/ 0 h 6858000"/>
              <a:gd name="connsiteX2" fmla="*/ 5997632 w 5997632"/>
              <a:gd name="connsiteY2" fmla="*/ 6858000 h 6858000"/>
              <a:gd name="connsiteX3" fmla="*/ 3178693 w 5997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97632" h="6858000">
                <a:moveTo>
                  <a:pt x="0" y="0"/>
                </a:moveTo>
                <a:lnTo>
                  <a:pt x="5997632" y="0"/>
                </a:lnTo>
                <a:lnTo>
                  <a:pt x="5997632" y="6858000"/>
                </a:lnTo>
                <a:lnTo>
                  <a:pt x="3178693" y="6858000"/>
                </a:lnTo>
                <a:close/>
              </a:path>
            </a:pathLst>
          </a:custGeom>
        </p:spPr>
      </p:pic>
      <p:pic>
        <p:nvPicPr>
          <p:cNvPr id="13" name="Picture 12" descr="A picture containing yellow, building, dog, outdoor&#10;&#10;Description generated with very high confidence">
            <a:extLst>
              <a:ext uri="{FF2B5EF4-FFF2-40B4-BE49-F238E27FC236}">
                <a16:creationId xmlns:a16="http://schemas.microsoft.com/office/drawing/2014/main" id="{C26937E1-968E-42B1-A817-8F8EDBD70581}"/>
              </a:ext>
            </a:extLst>
          </p:cNvPr>
          <p:cNvPicPr>
            <a:picLocks noChangeAspect="1"/>
          </p:cNvPicPr>
          <p:nvPr/>
        </p:nvPicPr>
        <p:blipFill rotWithShape="1">
          <a:blip r:embed="rId3">
            <a:extLst>
              <a:ext uri="{28A0092B-C50C-407E-A947-70E740481C1C}">
                <a14:useLocalDpi xmlns:a14="http://schemas.microsoft.com/office/drawing/2010/main" val="0"/>
              </a:ext>
            </a:extLst>
          </a:blip>
          <a:srcRect r="25"/>
          <a:stretch/>
        </p:blipFill>
        <p:spPr>
          <a:xfrm>
            <a:off x="-1"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p:spPr>
      </p:pic>
      <p:sp>
        <p:nvSpPr>
          <p:cNvPr id="194" name="Freeform: Shape 68">
            <a:extLst>
              <a:ext uri="{FF2B5EF4-FFF2-40B4-BE49-F238E27FC236}">
                <a16:creationId xmlns:a16="http://schemas.microsoft.com/office/drawing/2014/main" id="{37FEB674-D811-4FFE-A878-29D0C0ED1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73847"/>
            <a:ext cx="6434783" cy="3310306"/>
          </a:xfrm>
          <a:custGeom>
            <a:avLst/>
            <a:gdLst>
              <a:gd name="connsiteX0" fmla="*/ 0 w 6434783"/>
              <a:gd name="connsiteY0" fmla="*/ 0 h 3310306"/>
              <a:gd name="connsiteX1" fmla="*/ 3829872 w 6434783"/>
              <a:gd name="connsiteY1" fmla="*/ 0 h 3310306"/>
              <a:gd name="connsiteX2" fmla="*/ 4896100 w 6434783"/>
              <a:gd name="connsiteY2" fmla="*/ 0 h 3310306"/>
              <a:gd name="connsiteX3" fmla="*/ 4901677 w 6434783"/>
              <a:gd name="connsiteY3" fmla="*/ 0 h 3310306"/>
              <a:gd name="connsiteX4" fmla="*/ 6434783 w 6434783"/>
              <a:gd name="connsiteY4" fmla="*/ 3310306 h 3310306"/>
              <a:gd name="connsiteX5" fmla="*/ 0 w 6434783"/>
              <a:gd name="connsiteY5" fmla="*/ 3310306 h 33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34783" h="3310306">
                <a:moveTo>
                  <a:pt x="0" y="0"/>
                </a:moveTo>
                <a:lnTo>
                  <a:pt x="3829872" y="0"/>
                </a:lnTo>
                <a:lnTo>
                  <a:pt x="4896100" y="0"/>
                </a:lnTo>
                <a:lnTo>
                  <a:pt x="4901677" y="0"/>
                </a:lnTo>
                <a:lnTo>
                  <a:pt x="6434783" y="3310306"/>
                </a:lnTo>
                <a:lnTo>
                  <a:pt x="0" y="3310306"/>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14957789-2517-467C-8797-6488E1047A8B}"/>
              </a:ext>
            </a:extLst>
          </p:cNvPr>
          <p:cNvSpPr>
            <a:spLocks noGrp="1"/>
          </p:cNvSpPr>
          <p:nvPr>
            <p:ph type="title"/>
          </p:nvPr>
        </p:nvSpPr>
        <p:spPr>
          <a:xfrm>
            <a:off x="605485" y="1970284"/>
            <a:ext cx="3886199" cy="915035"/>
          </a:xfrm>
        </p:spPr>
        <p:txBody>
          <a:bodyPr>
            <a:normAutofit/>
          </a:bodyPr>
          <a:lstStyle/>
          <a:p>
            <a:r>
              <a:rPr lang="en-US" sz="3600" dirty="0"/>
              <a:t>Some examples</a:t>
            </a:r>
            <a:endParaRPr lang="en-GB" sz="3600" dirty="0"/>
          </a:p>
        </p:txBody>
      </p:sp>
      <p:sp>
        <p:nvSpPr>
          <p:cNvPr id="3" name="Content Placeholder 2">
            <a:extLst>
              <a:ext uri="{FF2B5EF4-FFF2-40B4-BE49-F238E27FC236}">
                <a16:creationId xmlns:a16="http://schemas.microsoft.com/office/drawing/2014/main" id="{143BFA0A-7DD6-44B6-9774-2BEDEC0CEB85}"/>
              </a:ext>
            </a:extLst>
          </p:cNvPr>
          <p:cNvSpPr>
            <a:spLocks noGrp="1"/>
          </p:cNvSpPr>
          <p:nvPr>
            <p:ph idx="1"/>
          </p:nvPr>
        </p:nvSpPr>
        <p:spPr>
          <a:xfrm>
            <a:off x="618064" y="3081756"/>
            <a:ext cx="4620544" cy="1775994"/>
          </a:xfrm>
        </p:spPr>
        <p:txBody>
          <a:bodyPr>
            <a:normAutofit/>
          </a:bodyPr>
          <a:lstStyle/>
          <a:p>
            <a:endParaRPr lang="en-GB" sz="1800" dirty="0"/>
          </a:p>
          <a:p>
            <a:endParaRPr lang="en-GB" sz="1800" dirty="0"/>
          </a:p>
        </p:txBody>
      </p:sp>
    </p:spTree>
    <p:extLst>
      <p:ext uri="{BB962C8B-B14F-4D97-AF65-F5344CB8AC3E}">
        <p14:creationId xmlns:p14="http://schemas.microsoft.com/office/powerpoint/2010/main" val="143685866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ouple of lawn chairs sitting on top of a grass covered field&#10;&#10;Description generated with very high confidence">
            <a:extLst>
              <a:ext uri="{FF2B5EF4-FFF2-40B4-BE49-F238E27FC236}">
                <a16:creationId xmlns:a16="http://schemas.microsoft.com/office/drawing/2014/main" id="{24129FE1-D3EE-4860-AA89-78700BCD0986}"/>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6763"/>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CA6C395-5427-42E0-9E2F-0CC534A4C00D}"/>
              </a:ext>
            </a:extLst>
          </p:cNvPr>
          <p:cNvSpPr>
            <a:spLocks noGrp="1"/>
          </p:cNvSpPr>
          <p:nvPr>
            <p:ph type="title"/>
          </p:nvPr>
        </p:nvSpPr>
        <p:spPr>
          <a:xfrm>
            <a:off x="804998" y="798445"/>
            <a:ext cx="4803636" cy="1311664"/>
          </a:xfrm>
        </p:spPr>
        <p:txBody>
          <a:bodyPr>
            <a:normAutofit/>
          </a:bodyPr>
          <a:lstStyle/>
          <a:p>
            <a:r>
              <a:rPr lang="en-US" dirty="0">
                <a:solidFill>
                  <a:srgbClr val="000000"/>
                </a:solidFill>
              </a:rPr>
              <a:t>Or even better</a:t>
            </a:r>
            <a:br>
              <a:rPr lang="en-US" dirty="0">
                <a:solidFill>
                  <a:srgbClr val="000000"/>
                </a:solidFill>
              </a:rPr>
            </a:br>
            <a:r>
              <a:rPr lang="en-US" dirty="0">
                <a:solidFill>
                  <a:srgbClr val="000000"/>
                </a:solidFill>
              </a:rPr>
              <a:t>-From </a:t>
            </a:r>
            <a:r>
              <a:rPr lang="en-US" dirty="0" err="1">
                <a:solidFill>
                  <a:srgbClr val="000000"/>
                </a:solidFill>
              </a:rPr>
              <a:t>Cleveron</a:t>
            </a:r>
            <a:endParaRPr lang="en-GB" dirty="0">
              <a:solidFill>
                <a:srgbClr val="000000"/>
              </a:solidFill>
            </a:endParaRPr>
          </a:p>
        </p:txBody>
      </p:sp>
      <p:sp>
        <p:nvSpPr>
          <p:cNvPr id="3" name="Content Placeholder 2">
            <a:extLst>
              <a:ext uri="{FF2B5EF4-FFF2-40B4-BE49-F238E27FC236}">
                <a16:creationId xmlns:a16="http://schemas.microsoft.com/office/drawing/2014/main" id="{AF76A760-261A-47ED-B649-F77CC5F1880A}"/>
              </a:ext>
            </a:extLst>
          </p:cNvPr>
          <p:cNvSpPr>
            <a:spLocks noGrp="1"/>
          </p:cNvSpPr>
          <p:nvPr>
            <p:ph idx="1"/>
          </p:nvPr>
        </p:nvSpPr>
        <p:spPr>
          <a:xfrm>
            <a:off x="804997" y="2272143"/>
            <a:ext cx="4706803" cy="3788830"/>
          </a:xfrm>
        </p:spPr>
        <p:txBody>
          <a:bodyPr anchor="ctr">
            <a:normAutofit/>
          </a:bodyPr>
          <a:lstStyle/>
          <a:p>
            <a:endParaRPr lang="en-GB" sz="2000" dirty="0">
              <a:solidFill>
                <a:srgbClr val="000000"/>
              </a:solidFill>
            </a:endParaRPr>
          </a:p>
          <a:p>
            <a:endParaRPr lang="en-GB" sz="2000" dirty="0">
              <a:solidFill>
                <a:srgbClr val="000000"/>
              </a:solidFill>
            </a:endParaRPr>
          </a:p>
        </p:txBody>
      </p:sp>
    </p:spTree>
    <p:extLst>
      <p:ext uri="{BB962C8B-B14F-4D97-AF65-F5344CB8AC3E}">
        <p14:creationId xmlns:p14="http://schemas.microsoft.com/office/powerpoint/2010/main" val="3695771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16A51D-7EF2-4D0A-85B6-ADFD705B457A}"/>
              </a:ext>
            </a:extLst>
          </p:cNvPr>
          <p:cNvSpPr>
            <a:spLocks noGrp="1"/>
          </p:cNvSpPr>
          <p:nvPr>
            <p:ph type="title"/>
          </p:nvPr>
        </p:nvSpPr>
        <p:spPr>
          <a:xfrm>
            <a:off x="863029" y="1012004"/>
            <a:ext cx="3416158" cy="4795408"/>
          </a:xfrm>
        </p:spPr>
        <p:txBody>
          <a:bodyPr>
            <a:normAutofit/>
          </a:bodyPr>
          <a:lstStyle/>
          <a:p>
            <a:r>
              <a:rPr lang="en-US">
                <a:solidFill>
                  <a:srgbClr val="FFFFFF"/>
                </a:solidFill>
              </a:rPr>
              <a:t>Literature Gaps</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93E560DB-B049-4D93-935D-E76A55515867}"/>
              </a:ext>
            </a:extLst>
          </p:cNvPr>
          <p:cNvGraphicFramePr>
            <a:graphicFrameLocks noGrp="1"/>
          </p:cNvGraphicFramePr>
          <p:nvPr>
            <p:ph idx="1"/>
            <p:extLst>
              <p:ext uri="{D42A27DB-BD31-4B8C-83A1-F6EECF244321}">
                <p14:modId xmlns:p14="http://schemas.microsoft.com/office/powerpoint/2010/main" val="27276426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142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CE3138A8-2B3C-4823-B7B6-2AD2CC6D82CF}"/>
              </a:ext>
            </a:extLst>
          </p:cNvPr>
          <p:cNvSpPr>
            <a:spLocks noGrp="1"/>
          </p:cNvSpPr>
          <p:nvPr>
            <p:ph type="ctrTitle"/>
          </p:nvPr>
        </p:nvSpPr>
        <p:spPr>
          <a:xfrm>
            <a:off x="804484" y="1191796"/>
            <a:ext cx="10021446" cy="2976344"/>
          </a:xfrm>
        </p:spPr>
        <p:txBody>
          <a:bodyPr anchor="ctr">
            <a:normAutofit/>
          </a:bodyPr>
          <a:lstStyle/>
          <a:p>
            <a:pPr algn="l"/>
            <a:r>
              <a:rPr lang="en-US" sz="6600">
                <a:solidFill>
                  <a:srgbClr val="FFFFFF"/>
                </a:solidFill>
              </a:rPr>
              <a:t>Methodology</a:t>
            </a:r>
            <a:endParaRPr lang="en-GB" sz="6600">
              <a:solidFill>
                <a:srgbClr val="FFFFFF"/>
              </a:solidFill>
            </a:endParaRPr>
          </a:p>
        </p:txBody>
      </p:sp>
      <p:sp>
        <p:nvSpPr>
          <p:cNvPr id="3" name="Subtitle 2">
            <a:extLst>
              <a:ext uri="{FF2B5EF4-FFF2-40B4-BE49-F238E27FC236}">
                <a16:creationId xmlns:a16="http://schemas.microsoft.com/office/drawing/2014/main" id="{2CEB8005-1DF6-45FA-A8E8-64698311EEA9}"/>
              </a:ext>
            </a:extLst>
          </p:cNvPr>
          <p:cNvSpPr>
            <a:spLocks noGrp="1"/>
          </p:cNvSpPr>
          <p:nvPr>
            <p:ph type="subTitle" idx="1"/>
          </p:nvPr>
        </p:nvSpPr>
        <p:spPr>
          <a:xfrm>
            <a:off x="804788" y="5318990"/>
            <a:ext cx="9416898" cy="723670"/>
          </a:xfrm>
        </p:spPr>
        <p:txBody>
          <a:bodyPr anchor="t">
            <a:normAutofit/>
          </a:bodyPr>
          <a:lstStyle/>
          <a:p>
            <a:pPr algn="l"/>
            <a:r>
              <a:rPr lang="en-US" sz="1800">
                <a:solidFill>
                  <a:srgbClr val="000000"/>
                </a:solidFill>
              </a:rPr>
              <a:t>Hardware and Software</a:t>
            </a:r>
            <a:endParaRPr lang="en-GB" sz="1800">
              <a:solidFill>
                <a:srgbClr val="000000"/>
              </a:solidFill>
            </a:endParaRPr>
          </a:p>
        </p:txBody>
      </p:sp>
    </p:spTree>
    <p:extLst>
      <p:ext uri="{BB962C8B-B14F-4D97-AF65-F5344CB8AC3E}">
        <p14:creationId xmlns:p14="http://schemas.microsoft.com/office/powerpoint/2010/main" val="54072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758483-A3AC-454F-A694-51A6EEFCEE91}"/>
              </a:ext>
            </a:extLst>
          </p:cNvPr>
          <p:cNvSpPr>
            <a:spLocks noGrp="1"/>
          </p:cNvSpPr>
          <p:nvPr>
            <p:ph type="title"/>
          </p:nvPr>
        </p:nvSpPr>
        <p:spPr>
          <a:xfrm>
            <a:off x="5767387" y="629268"/>
            <a:ext cx="5784533" cy="1286160"/>
          </a:xfrm>
        </p:spPr>
        <p:txBody>
          <a:bodyPr anchor="b">
            <a:normAutofit/>
          </a:bodyPr>
          <a:lstStyle/>
          <a:p>
            <a:r>
              <a:rPr lang="en-US" dirty="0"/>
              <a:t>Hardware</a:t>
            </a:r>
            <a:endParaRPr lang="en-GB" dirty="0"/>
          </a:p>
        </p:txBody>
      </p:sp>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A1DF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AFEE0520-E86E-4DB6-AE18-E860109D24AB}"/>
              </a:ext>
            </a:extLst>
          </p:cNvPr>
          <p:cNvSpPr>
            <a:spLocks noGrp="1"/>
          </p:cNvSpPr>
          <p:nvPr>
            <p:ph idx="1"/>
          </p:nvPr>
        </p:nvSpPr>
        <p:spPr>
          <a:xfrm>
            <a:off x="5767387" y="2438400"/>
            <a:ext cx="5784533" cy="3785419"/>
          </a:xfrm>
        </p:spPr>
        <p:txBody>
          <a:bodyPr>
            <a:normAutofit/>
          </a:bodyPr>
          <a:lstStyle/>
          <a:p>
            <a:r>
              <a:rPr lang="en-US" sz="2000" dirty="0"/>
              <a:t>Let’s explain a bit the components and what they are doing:</a:t>
            </a:r>
          </a:p>
          <a:p>
            <a:pPr lvl="1"/>
            <a:r>
              <a:rPr lang="en-GB" sz="1600" dirty="0"/>
              <a:t>Module 1: PSU Ac/DC 220Vca to 14 </a:t>
            </a:r>
            <a:r>
              <a:rPr lang="en-GB" sz="1600" dirty="0" err="1"/>
              <a:t>Vcc</a:t>
            </a:r>
            <a:r>
              <a:rPr lang="en-GB" sz="1600" dirty="0"/>
              <a:t> –this will provide power to the whole system and recharge the battery</a:t>
            </a:r>
          </a:p>
          <a:p>
            <a:pPr lvl="1"/>
            <a:r>
              <a:rPr lang="en-US" sz="1600" dirty="0"/>
              <a:t>M</a:t>
            </a:r>
            <a:r>
              <a:rPr lang="en-GB" sz="1600" dirty="0" err="1"/>
              <a:t>odule</a:t>
            </a:r>
            <a:r>
              <a:rPr lang="en-GB" sz="1600" dirty="0"/>
              <a:t> 2: Modular DC/DC converter- this will be used to adjust voltage to make sure nothing will get damaged</a:t>
            </a:r>
          </a:p>
          <a:p>
            <a:pPr lvl="1"/>
            <a:r>
              <a:rPr lang="en-US" sz="1600" dirty="0"/>
              <a:t>M</a:t>
            </a:r>
            <a:r>
              <a:rPr lang="en-GB" sz="1600" dirty="0" err="1"/>
              <a:t>odule</a:t>
            </a:r>
            <a:r>
              <a:rPr lang="en-GB" sz="1600" dirty="0"/>
              <a:t> 3: DC/DC step down converter 12V-5V/3A</a:t>
            </a:r>
          </a:p>
          <a:p>
            <a:pPr lvl="1"/>
            <a:r>
              <a:rPr lang="en-US" sz="1600" dirty="0"/>
              <a:t>R</a:t>
            </a:r>
            <a:r>
              <a:rPr lang="en-GB" sz="1600" dirty="0" err="1"/>
              <a:t>elay</a:t>
            </a:r>
            <a:r>
              <a:rPr lang="en-GB" sz="1600" dirty="0"/>
              <a:t> modules:  These will be the switchers. They- through Pi of course, will notify me when the main power gets cut and will lock/unlock the electronic Yale- as their entrances come from PI.</a:t>
            </a:r>
          </a:p>
          <a:p>
            <a:pPr lvl="1"/>
            <a:endParaRPr lang="en-GB" sz="1600" dirty="0"/>
          </a:p>
        </p:txBody>
      </p:sp>
      <p:pic>
        <p:nvPicPr>
          <p:cNvPr id="2051" name="Picture 3" descr="Drawing Proiect Bogdy">
            <a:extLst>
              <a:ext uri="{FF2B5EF4-FFF2-40B4-BE49-F238E27FC236}">
                <a16:creationId xmlns:a16="http://schemas.microsoft.com/office/drawing/2014/main" id="{C651B97C-5D0F-4F86-B9FE-A34A0DAFE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764"/>
            <a:ext cx="5762625" cy="676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326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1035</Words>
  <Application>Microsoft Office PowerPoint</Application>
  <PresentationFormat>Widescreen</PresentationFormat>
  <Paragraphs>90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Smart personal Lockers of tomorrow An application of IoT at scale in real world</vt:lpstr>
      <vt:lpstr>What is my project about? Motivation</vt:lpstr>
      <vt:lpstr>Last mile delivery</vt:lpstr>
      <vt:lpstr>Current solutions  </vt:lpstr>
      <vt:lpstr>Some examples</vt:lpstr>
      <vt:lpstr>Or even better -From Cleveron</vt:lpstr>
      <vt:lpstr>Literature Gaps</vt:lpstr>
      <vt:lpstr>Methodology</vt:lpstr>
      <vt:lpstr>Hardware</vt:lpstr>
      <vt:lpstr>Software-Understanding IoT first</vt:lpstr>
      <vt:lpstr>Technologies used along with software design patterns used</vt:lpstr>
      <vt:lpstr>Results? First images then some videos</vt:lpstr>
      <vt:lpstr>PowerPoint Presentation</vt:lpstr>
      <vt:lpstr>PowerPoint Presentation</vt:lpstr>
      <vt:lpstr>Project management </vt:lpstr>
      <vt:lpstr>Github </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personal Lockers of tomorrow An application of IoT at scale in real world</dc:title>
  <dc:creator>Bogdan-Nicolae Boldur</dc:creator>
  <cp:lastModifiedBy>Bogdan-Nicolae Boldur</cp:lastModifiedBy>
  <cp:revision>1</cp:revision>
  <dcterms:created xsi:type="dcterms:W3CDTF">2019-04-23T13:09:32Z</dcterms:created>
  <dcterms:modified xsi:type="dcterms:W3CDTF">2019-04-23T13:09:40Z</dcterms:modified>
</cp:coreProperties>
</file>